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6"/>
  </p:notesMasterIdLst>
  <p:sldIdLst>
    <p:sldId id="256" r:id="rId2"/>
    <p:sldId id="258" r:id="rId3"/>
    <p:sldId id="268" r:id="rId4"/>
    <p:sldId id="266" r:id="rId5"/>
    <p:sldId id="261" r:id="rId6"/>
    <p:sldId id="279" r:id="rId7"/>
    <p:sldId id="275" r:id="rId8"/>
    <p:sldId id="264" r:id="rId9"/>
    <p:sldId id="265" r:id="rId10"/>
    <p:sldId id="281" r:id="rId11"/>
    <p:sldId id="277" r:id="rId12"/>
    <p:sldId id="283" r:id="rId13"/>
    <p:sldId id="282" r:id="rId14"/>
    <p:sldId id="269" r:id="rId15"/>
  </p:sldIdLst>
  <p:sldSz cx="12192000" cy="6858000"/>
  <p:notesSz cx="6858000" cy="9144000"/>
  <p:embeddedFontLst>
    <p:embeddedFont>
      <p:font typeface="Cambria Math" panose="02040503050406030204" pitchFamily="18" charset="0"/>
      <p:regular r:id="rId17"/>
    </p:embeddedFont>
    <p:embeddedFont>
      <p:font typeface="CMU Bright Roman" panose="02000603000000000000" pitchFamily="2" charset="0"/>
      <p:regular r:id="rId18"/>
    </p:embeddedFont>
    <p:embeddedFont>
      <p:font typeface="Fraunces 9pt" pitchFamily="2" charset="77"/>
      <p:regular r:id="rId19"/>
      <p:bold r:id="rId20"/>
      <p:italic r:id="rId21"/>
      <p:boldItalic r:id="rId22"/>
    </p:embeddedFont>
    <p:embeddedFont>
      <p:font typeface="Fraunces 9pt SemiBold" pitchFamily="2" charset="77"/>
      <p:regular r:id="rId23"/>
      <p:bold r:id="rId24"/>
      <p:italic r:id="rId25"/>
      <p:boldItalic r:id="rId26"/>
    </p:embeddedFont>
    <p:embeddedFont>
      <p:font typeface="Ysabeau" pitchFamily="2" charset="0"/>
      <p:regular r:id="rId27"/>
      <p:bold r:id="rId28"/>
      <p:italic r:id="rId29"/>
      <p:boldItalic r:id="rId30"/>
    </p:embeddedFont>
    <p:embeddedFont>
      <p:font typeface="Ysabeau ExtraLight" pitchFamily="2" charset="0"/>
      <p:regular r:id="rId31"/>
      <p:italic r:id="rId32"/>
    </p:embeddedFont>
    <p:embeddedFont>
      <p:font typeface="Ysabeau Infant SemiBold" pitchFamily="2" charset="0"/>
      <p:regular r:id="rId33"/>
      <p:bold r:id="rId34"/>
      <p:italic r:id="rId35"/>
      <p:boldItalic r:id="rId36"/>
    </p:embeddedFont>
    <p:embeddedFont>
      <p:font typeface="Ysabeau Light" pitchFamily="2" charset="0"/>
      <p:regular r:id="rId37"/>
      <p:italic r:id="rId38"/>
    </p:embeddedFont>
    <p:embeddedFont>
      <p:font typeface="Ysabeau Medium" pitchFamily="2"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1B19"/>
    <a:srgbClr val="A855F8"/>
    <a:srgbClr val="C9C9C9"/>
    <a:srgbClr val="FFFFFF"/>
    <a:srgbClr val="CE632D"/>
    <a:srgbClr val="3970B9"/>
    <a:srgbClr val="1E77B4"/>
    <a:srgbClr val="F6C142"/>
    <a:srgbClr val="D72727"/>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7"/>
    <p:restoredTop sz="97026"/>
  </p:normalViewPr>
  <p:slideViewPr>
    <p:cSldViewPr snapToGrid="0">
      <p:cViewPr varScale="1">
        <p:scale>
          <a:sx n="146" d="100"/>
          <a:sy n="146" d="100"/>
        </p:scale>
        <p:origin x="192"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D6950-2590-254D-A623-2C741A67ECAB}" type="datetimeFigureOut">
              <a:rPr lang="en-US" smtClean="0"/>
              <a:t>7/13/26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4F088-2FA6-9949-8178-7AF241469AAA}" type="slidenum">
              <a:rPr lang="en-US" smtClean="0"/>
              <a:t>‹#›</a:t>
            </a:fld>
            <a:endParaRPr lang="en-US"/>
          </a:p>
        </p:txBody>
      </p:sp>
    </p:spTree>
    <p:extLst>
      <p:ext uri="{BB962C8B-B14F-4D97-AF65-F5344CB8AC3E}">
        <p14:creationId xmlns:p14="http://schemas.microsoft.com/office/powerpoint/2010/main" val="350463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1563-BA2F-BA64-A62A-2E86C4B2F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84CA1-64DA-3E7D-3CF7-39ED3C71E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0A802-6C83-E616-70B9-47989914E4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the problem </a:t>
            </a:r>
            <a:r>
              <a:rPr lang="en-US" dirty="0" err="1"/>
              <a:t>QuickScope</a:t>
            </a:r>
            <a:r>
              <a:rPr lang="en-US" dirty="0"/>
              <a:t> solves — agnostic to static or dynamic. You hand it a benchmark and a utility function: your definition of interesting — raw error rate, or error that's surprisingly high given a question's measured complexity. It runs an adaptive, bandit-style search over the question space. But the key design choice: it doesn't just FIND bad regions, it CERTIFIES them. It concentrates samples until it can make a high-confidence statement that error genuinely exceeds a threshold — once a region's lower confidence bound clears the threshold it's certified and removed, freeing budget. So the output isn't 'some questions the model got wrong.' It's a guarantee — with confidence one-minus-delta, error on this family is at least tau. A worst-case-shaped statement. The same shape as the claim trust requires. [2:00–3:15]</a:t>
            </a:r>
          </a:p>
          <a:p>
            <a:endParaRPr lang="en-US" dirty="0"/>
          </a:p>
        </p:txBody>
      </p:sp>
      <p:sp>
        <p:nvSpPr>
          <p:cNvPr id="4" name="Slide Number Placeholder 3">
            <a:extLst>
              <a:ext uri="{FF2B5EF4-FFF2-40B4-BE49-F238E27FC236}">
                <a16:creationId xmlns:a16="http://schemas.microsoft.com/office/drawing/2014/main" id="{1EA7594A-4D31-8D4B-3B7A-BCE3CE1FF424}"/>
              </a:ext>
            </a:extLst>
          </p:cNvPr>
          <p:cNvSpPr>
            <a:spLocks noGrp="1"/>
          </p:cNvSpPr>
          <p:nvPr>
            <p:ph type="sldNum" sz="quarter" idx="5"/>
          </p:nvPr>
        </p:nvSpPr>
        <p:spPr/>
        <p:txBody>
          <a:bodyPr/>
          <a:lstStyle/>
          <a:p>
            <a:fld id="{3C84F088-2FA6-9949-8178-7AF241469AAA}" type="slidenum">
              <a:rPr lang="en-US" smtClean="0"/>
              <a:t>6</a:t>
            </a:fld>
            <a:endParaRPr lang="en-US"/>
          </a:p>
        </p:txBody>
      </p:sp>
    </p:spTree>
    <p:extLst>
      <p:ext uri="{BB962C8B-B14F-4D97-AF65-F5344CB8AC3E}">
        <p14:creationId xmlns:p14="http://schemas.microsoft.com/office/powerpoint/2010/main" val="247729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1ED5A-7844-1E4D-9ED1-A354A3055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22B65-5947-A151-D381-7AE3D3141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F7698-187F-7380-8138-0D77013186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the problem </a:t>
            </a:r>
            <a:r>
              <a:rPr lang="en-US" dirty="0" err="1"/>
              <a:t>QuickScope</a:t>
            </a:r>
            <a:r>
              <a:rPr lang="en-US" dirty="0"/>
              <a:t> solves — agnostic to static or dynamic. You hand it a benchmark and a utility function: your definition of interesting — raw error rate, or error that's surprisingly high given a question's measured complexity. It runs an adaptive, bandit-style search over the question space. But the key design choice: it doesn't just FIND bad regions, it CERTIFIES them. It concentrates samples until it can make a high-confidence statement that error genuinely exceeds a threshold — once a region's lower confidence bound clears the threshold it's certified and removed, freeing budget. So the output isn't 'some questions the model got wrong.' It's a guarantee — with confidence one-minus-delta, error on this family is at least tau. A worst-case-shaped statement. The same shape as the claim trust requires. [2:00–3:15]</a:t>
            </a:r>
          </a:p>
          <a:p>
            <a:endParaRPr lang="en-US" dirty="0"/>
          </a:p>
        </p:txBody>
      </p:sp>
      <p:sp>
        <p:nvSpPr>
          <p:cNvPr id="4" name="Slide Number Placeholder 3">
            <a:extLst>
              <a:ext uri="{FF2B5EF4-FFF2-40B4-BE49-F238E27FC236}">
                <a16:creationId xmlns:a16="http://schemas.microsoft.com/office/drawing/2014/main" id="{7AEB1F3A-8893-45D4-0031-4DB8EB58178A}"/>
              </a:ext>
            </a:extLst>
          </p:cNvPr>
          <p:cNvSpPr>
            <a:spLocks noGrp="1"/>
          </p:cNvSpPr>
          <p:nvPr>
            <p:ph type="sldNum" sz="quarter" idx="5"/>
          </p:nvPr>
        </p:nvSpPr>
        <p:spPr/>
        <p:txBody>
          <a:bodyPr/>
          <a:lstStyle/>
          <a:p>
            <a:fld id="{3C84F088-2FA6-9949-8178-7AF241469AAA}" type="slidenum">
              <a:rPr lang="en-US" smtClean="0"/>
              <a:t>7</a:t>
            </a:fld>
            <a:endParaRPr lang="en-US"/>
          </a:p>
        </p:txBody>
      </p:sp>
    </p:spTree>
    <p:extLst>
      <p:ext uri="{BB962C8B-B14F-4D97-AF65-F5344CB8AC3E}">
        <p14:creationId xmlns:p14="http://schemas.microsoft.com/office/powerpoint/2010/main" val="429196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it works. Three dynamic benchmarks, 20,000-call budgets, and — crucially — we re-evaluate every method's top picks with at least 200 fresh samples to check whether 'hard' was real. On DyVal and Grid Reasoning, </a:t>
            </a:r>
            <a:r>
              <a:rPr lang="en-US" dirty="0" err="1"/>
              <a:t>QuickScope's</a:t>
            </a:r>
            <a:r>
              <a:rPr lang="en-US" dirty="0"/>
              <a:t> top-10 come back above 99% error on re-evaluation; uniform sampling's picks average below 98% — and its ranking is padded with false positives: questions that looked hard in a small sample and regressed on re-test. In fact </a:t>
            </a:r>
            <a:r>
              <a:rPr lang="en-US" dirty="0" err="1"/>
              <a:t>QuickScope's</a:t>
            </a:r>
            <a:r>
              <a:rPr lang="en-US" dirty="0"/>
              <a:t> WORST top-K pick tends to beat uniform's AVERAGE. The certificates are real statistics: all 100 top configurations' re-evaluated means landed inside their original confidence intervals. And certification is doing useful work: it trades a little precision at the top — already-known-hard configs — for 20% tighter bounds across ranks 11 to 100. Here's what a certificate looks like concretely: on DyVal, deep narrow arithmetic — depth-10, two-children chains — certified at 95%+ error. Not an anecdote: a region. So, good news: we can go beyond the average and produce genuine guarantees about where models fail. Now the bad news. </a:t>
            </a:r>
          </a:p>
        </p:txBody>
      </p:sp>
      <p:sp>
        <p:nvSpPr>
          <p:cNvPr id="4" name="Slide Number Placeholder 3"/>
          <p:cNvSpPr>
            <a:spLocks noGrp="1"/>
          </p:cNvSpPr>
          <p:nvPr>
            <p:ph type="sldNum" sz="quarter" idx="5"/>
          </p:nvPr>
        </p:nvSpPr>
        <p:spPr/>
        <p:txBody>
          <a:bodyPr/>
          <a:lstStyle/>
          <a:p>
            <a:fld id="{3C84F088-2FA6-9949-8178-7AF241469AAA}" type="slidenum">
              <a:rPr lang="en-US" smtClean="0"/>
              <a:t>8</a:t>
            </a:fld>
            <a:endParaRPr lang="en-US"/>
          </a:p>
        </p:txBody>
      </p:sp>
    </p:spTree>
    <p:extLst>
      <p:ext uri="{BB962C8B-B14F-4D97-AF65-F5344CB8AC3E}">
        <p14:creationId xmlns:p14="http://schemas.microsoft.com/office/powerpoint/2010/main" val="60885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main message is that evaluation should move from aggregate scores to region-level evidence. </a:t>
            </a:r>
            <a:r>
              <a:rPr lang="en-CA" dirty="0" err="1"/>
              <a:t>QuickScope</a:t>
            </a:r>
            <a:r>
              <a:rPr lang="en-CA" dirty="0"/>
              <a:t> gives us a way to do that efficiently: search large benchmark spaces, certify hard regions, and move on. But the guarantee is only as meaningful as the measurement channel. If the score reflects presentation effects or format exploitation, then the certified regions may not be the capability failures we actually care about. So what counts as evidence is not just a high score — it is a localized, statistically supported, well-measured claim about model behavior.</a:t>
            </a:r>
            <a:endParaRPr lang="en-US" dirty="0"/>
          </a:p>
        </p:txBody>
      </p:sp>
      <p:sp>
        <p:nvSpPr>
          <p:cNvPr id="4" name="Slide Number Placeholder 3"/>
          <p:cNvSpPr>
            <a:spLocks noGrp="1"/>
          </p:cNvSpPr>
          <p:nvPr>
            <p:ph type="sldNum" sz="quarter" idx="5"/>
          </p:nvPr>
        </p:nvSpPr>
        <p:spPr/>
        <p:txBody>
          <a:bodyPr/>
          <a:lstStyle/>
          <a:p>
            <a:fld id="{3C84F088-2FA6-9949-8178-7AF241469AAA}" type="slidenum">
              <a:rPr lang="en-US" smtClean="0"/>
              <a:t>14</a:t>
            </a:fld>
            <a:endParaRPr lang="en-US"/>
          </a:p>
        </p:txBody>
      </p:sp>
    </p:spTree>
    <p:extLst>
      <p:ext uri="{BB962C8B-B14F-4D97-AF65-F5344CB8AC3E}">
        <p14:creationId xmlns:p14="http://schemas.microsoft.com/office/powerpoint/2010/main" val="22485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3087-CCF1-C05A-DC56-B9987BA8C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A6E80-59D0-A5E9-7F88-5464607C5A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938CD-621D-0D12-5F3F-08EBBF2DA31F}"/>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5" name="Footer Placeholder 4">
            <a:extLst>
              <a:ext uri="{FF2B5EF4-FFF2-40B4-BE49-F238E27FC236}">
                <a16:creationId xmlns:a16="http://schemas.microsoft.com/office/drawing/2014/main" id="{8601355D-CD9E-9516-0D4E-13200490B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96FE7-C4D9-3108-6086-122E68381456}"/>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399622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37FC-9C21-B3F0-C7D5-B5CDEACDA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CA20FB-523A-0A91-C842-A7A79D6F1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65E72-415F-17B0-0228-92269A7EE6FA}"/>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5" name="Footer Placeholder 4">
            <a:extLst>
              <a:ext uri="{FF2B5EF4-FFF2-40B4-BE49-F238E27FC236}">
                <a16:creationId xmlns:a16="http://schemas.microsoft.com/office/drawing/2014/main" id="{FBB1B6F0-65C7-A2C1-6D81-30A76693E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F011-42BE-2695-A05C-67610E02914D}"/>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211763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BC4E0-81B3-0693-15BB-3E2D46BBB9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43EE-FF13-8F63-7A80-D5F4A5CEF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DB270-3D0B-9313-89BE-89FCF58F1B46}"/>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5" name="Footer Placeholder 4">
            <a:extLst>
              <a:ext uri="{FF2B5EF4-FFF2-40B4-BE49-F238E27FC236}">
                <a16:creationId xmlns:a16="http://schemas.microsoft.com/office/drawing/2014/main" id="{AAB3C9D8-5A33-170D-4D8A-1950B2FF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DCC99-3A3A-B509-47D4-F5F9E4841689}"/>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148718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ABBD-4505-50A9-9D72-AA4D904ED6BD}"/>
              </a:ext>
            </a:extLst>
          </p:cNvPr>
          <p:cNvSpPr>
            <a:spLocks noGrp="1"/>
          </p:cNvSpPr>
          <p:nvPr>
            <p:ph type="title"/>
          </p:nvPr>
        </p:nvSpPr>
        <p:spPr/>
        <p:txBody>
          <a:bodyPr/>
          <a:lstStyle>
            <a:lvl1pPr>
              <a:defRPr b="1" i="0">
                <a:latin typeface="Ysabeau Infant SemiBold" pitchFamily="2" charset="0"/>
                <a:ea typeface="Ysabeau Infant SemiBold" pitchFamily="2" charset="0"/>
                <a:cs typeface="Ysabeau Infant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EBC2810-2C18-5136-3260-2551A637C215}"/>
              </a:ext>
            </a:extLst>
          </p:cNvPr>
          <p:cNvSpPr>
            <a:spLocks noGrp="1"/>
          </p:cNvSpPr>
          <p:nvPr>
            <p:ph idx="1"/>
          </p:nvPr>
        </p:nvSpPr>
        <p:spPr/>
        <p:txBody>
          <a:bodyPr/>
          <a:lstStyle>
            <a:lvl1pPr>
              <a:defRPr b="0" i="0">
                <a:latin typeface="Ysabeau" pitchFamily="2" charset="0"/>
                <a:ea typeface="Ysabeau" pitchFamily="2" charset="0"/>
                <a:cs typeface="Ysabeau" pitchFamily="2" charset="0"/>
              </a:defRPr>
            </a:lvl1pPr>
            <a:lvl2pPr>
              <a:buFont typeface="Courier New" panose="02070309020205020404" pitchFamily="49" charset="0"/>
              <a:buChar char="o"/>
              <a:defRPr sz="2200" b="0" i="1">
                <a:solidFill>
                  <a:schemeClr val="tx1">
                    <a:lumMod val="50000"/>
                    <a:lumOff val="50000"/>
                  </a:schemeClr>
                </a:solidFill>
                <a:latin typeface="Ysabeau Light" pitchFamily="2" charset="0"/>
                <a:ea typeface="Ysabeau Light" pitchFamily="2" charset="0"/>
                <a:cs typeface="Ysabeau Light" pitchFamily="2" charset="0"/>
              </a:defRPr>
            </a:lvl2pPr>
            <a:lvl3pPr>
              <a:buFont typeface="Wingdings" pitchFamily="2" charset="2"/>
              <a:buChar char="§"/>
              <a:defRPr sz="1800" b="0" i="1">
                <a:solidFill>
                  <a:schemeClr val="bg2">
                    <a:lumMod val="75000"/>
                  </a:schemeClr>
                </a:solidFill>
                <a:latin typeface="Ysabeau ExtraLight" pitchFamily="2" charset="0"/>
                <a:ea typeface="Ysabeau ExtraLight" pitchFamily="2" charset="0"/>
                <a:cs typeface="Ysabeau ExtraLight" pitchFamily="2" charset="0"/>
              </a:defRPr>
            </a:lvl3pPr>
            <a:lvl4pPr>
              <a:buFont typeface="Wingdings" pitchFamily="2" charset="2"/>
              <a:buChar char="Ø"/>
              <a:defRPr b="0" i="0">
                <a:latin typeface="Ysabeau" pitchFamily="2" charset="0"/>
                <a:ea typeface="Ysabeau" pitchFamily="2" charset="0"/>
                <a:cs typeface="Ysabeau" pitchFamily="2" charset="0"/>
              </a:defRPr>
            </a:lvl4pPr>
            <a:lvl5pPr>
              <a:defRPr b="0" i="0">
                <a:latin typeface="Ysabeau" pitchFamily="2" charset="0"/>
                <a:ea typeface="Ysabeau" pitchFamily="2" charset="0"/>
                <a:cs typeface="Ysabeau"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A04BA93A-7BC1-603A-7CE6-187BAA7D4313}"/>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5" name="Footer Placeholder 4">
            <a:extLst>
              <a:ext uri="{FF2B5EF4-FFF2-40B4-BE49-F238E27FC236}">
                <a16:creationId xmlns:a16="http://schemas.microsoft.com/office/drawing/2014/main" id="{8CB71614-7CE1-F727-1BE1-D793003A8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48161-7AB2-91EC-5D31-81F4AC864370}"/>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65951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3F5F-7819-79C7-E13F-1233CFE25DD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6D9D153-A4A4-01EC-3550-E91992DEA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8F6386-DD6F-08A9-D461-43847B424BDF}"/>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5" name="Footer Placeholder 4">
            <a:extLst>
              <a:ext uri="{FF2B5EF4-FFF2-40B4-BE49-F238E27FC236}">
                <a16:creationId xmlns:a16="http://schemas.microsoft.com/office/drawing/2014/main" id="{D569285E-3B6C-FD47-087D-037512787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D893D-0D0F-1A89-3200-60A7C1CEFE43}"/>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67903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6CD5-EA88-E8AD-90F0-CB63C6ED2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201F3-10D0-6800-EA01-C8B0585943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E87392-31A3-A500-E977-9D0246D4FE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6A4706-915B-05EF-7AB5-6D9BEA1CA4B3}"/>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6" name="Footer Placeholder 5">
            <a:extLst>
              <a:ext uri="{FF2B5EF4-FFF2-40B4-BE49-F238E27FC236}">
                <a16:creationId xmlns:a16="http://schemas.microsoft.com/office/drawing/2014/main" id="{A307DB39-A7C1-C740-48F5-93EC87D66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22A1-4EE5-1BB2-59BC-B5990F237D70}"/>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22722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179A-2ED9-C301-C445-A5ABB625F8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81CE9-8388-A81B-6AB5-ACD3C1FFC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DB4CB-848F-66E4-D70F-EC819FC06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116C4E-2010-C54A-EBA7-60ABCA9E7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DA01C-77C2-C088-60D2-DA5B13783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A29E9-B3F0-FA1B-36CF-37B8BD8D4CC1}"/>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8" name="Footer Placeholder 7">
            <a:extLst>
              <a:ext uri="{FF2B5EF4-FFF2-40B4-BE49-F238E27FC236}">
                <a16:creationId xmlns:a16="http://schemas.microsoft.com/office/drawing/2014/main" id="{B9DFB1DF-F2FD-7887-A1F5-38FB4821C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E8FBEA-C71A-54F4-D20E-97CE02E6227E}"/>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261144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1D52-5168-BE9B-42E0-3F30A8A8C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20A232-E918-9410-983E-6208B6C0BE63}"/>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4" name="Footer Placeholder 3">
            <a:extLst>
              <a:ext uri="{FF2B5EF4-FFF2-40B4-BE49-F238E27FC236}">
                <a16:creationId xmlns:a16="http://schemas.microsoft.com/office/drawing/2014/main" id="{A4952232-0847-47C2-41E6-173F522C0E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54EAA2-6C88-D31E-6AD5-DFFEFB41EEBA}"/>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359568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9468A-B848-7397-7F5B-6303901775B9}"/>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3" name="Footer Placeholder 2">
            <a:extLst>
              <a:ext uri="{FF2B5EF4-FFF2-40B4-BE49-F238E27FC236}">
                <a16:creationId xmlns:a16="http://schemas.microsoft.com/office/drawing/2014/main" id="{A0803A96-872E-49F3-0CF4-A5B1D5B1B5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CAFD3-0A29-2871-46D0-0B9862F588B5}"/>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90043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FB89-8FF9-6B78-E297-F0DA6F0C0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15BBE2-B576-EE26-ABF0-99470B7AA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CD7866-DF04-7B81-8502-5DACF1206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95828-DCB5-0290-B5CF-7C1C380143D9}"/>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6" name="Footer Placeholder 5">
            <a:extLst>
              <a:ext uri="{FF2B5EF4-FFF2-40B4-BE49-F238E27FC236}">
                <a16:creationId xmlns:a16="http://schemas.microsoft.com/office/drawing/2014/main" id="{66DDDA78-6AD4-4CF6-FC7D-DC9EF626C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3D217-97FB-17E8-2BD4-103274502E9E}"/>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36854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00FB-AFAF-0184-1C9C-2E6C731C5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B6956-DAD5-4D44-0FED-FAA091B292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35DF04-7119-1974-79D4-108CDAFCE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97C78-C718-208A-ED19-FBF10F0DD9C6}"/>
              </a:ext>
            </a:extLst>
          </p:cNvPr>
          <p:cNvSpPr>
            <a:spLocks noGrp="1"/>
          </p:cNvSpPr>
          <p:nvPr>
            <p:ph type="dt" sz="half" idx="10"/>
          </p:nvPr>
        </p:nvSpPr>
        <p:spPr/>
        <p:txBody>
          <a:bodyPr/>
          <a:lstStyle/>
          <a:p>
            <a:fld id="{66F4C174-8470-2246-980A-AA9BC76C0EE1}" type="datetimeFigureOut">
              <a:rPr lang="en-US" smtClean="0"/>
              <a:t>7/13/26</a:t>
            </a:fld>
            <a:endParaRPr lang="en-US"/>
          </a:p>
        </p:txBody>
      </p:sp>
      <p:sp>
        <p:nvSpPr>
          <p:cNvPr id="6" name="Footer Placeholder 5">
            <a:extLst>
              <a:ext uri="{FF2B5EF4-FFF2-40B4-BE49-F238E27FC236}">
                <a16:creationId xmlns:a16="http://schemas.microsoft.com/office/drawing/2014/main" id="{007D6C24-8858-299C-2BA2-46675F660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3926B-9B63-9016-6D3C-57AD87CB86C5}"/>
              </a:ext>
            </a:extLst>
          </p:cNvPr>
          <p:cNvSpPr>
            <a:spLocks noGrp="1"/>
          </p:cNvSpPr>
          <p:nvPr>
            <p:ph type="sldNum" sz="quarter" idx="12"/>
          </p:nvPr>
        </p:nvSpPr>
        <p:spPr/>
        <p:txBody>
          <a:bodyPr/>
          <a:lstStyle/>
          <a:p>
            <a:fld id="{BA555D22-1A95-1F42-AD1D-331D60CCFADB}" type="slidenum">
              <a:rPr lang="en-US" smtClean="0"/>
              <a:t>‹#›</a:t>
            </a:fld>
            <a:endParaRPr lang="en-US"/>
          </a:p>
        </p:txBody>
      </p:sp>
    </p:spTree>
    <p:extLst>
      <p:ext uri="{BB962C8B-B14F-4D97-AF65-F5344CB8AC3E}">
        <p14:creationId xmlns:p14="http://schemas.microsoft.com/office/powerpoint/2010/main" val="117173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8F2E9-161B-FB97-B28D-A45270D145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C81899-78EF-417C-2ECE-AD8847EE9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F44B6-CD3E-5675-A64F-173426762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4C174-8470-2246-980A-AA9BC76C0EE1}" type="datetimeFigureOut">
              <a:rPr lang="en-US" smtClean="0"/>
              <a:t>7/13/26</a:t>
            </a:fld>
            <a:endParaRPr lang="en-US"/>
          </a:p>
        </p:txBody>
      </p:sp>
      <p:sp>
        <p:nvSpPr>
          <p:cNvPr id="5" name="Footer Placeholder 4">
            <a:extLst>
              <a:ext uri="{FF2B5EF4-FFF2-40B4-BE49-F238E27FC236}">
                <a16:creationId xmlns:a16="http://schemas.microsoft.com/office/drawing/2014/main" id="{8F84682A-36DC-BB92-93BB-4B208199CB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CA70AF-4D81-6A91-379A-3EFA115CD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55D22-1A95-1F42-AD1D-331D60CCFADB}" type="slidenum">
              <a:rPr lang="en-US" smtClean="0"/>
              <a:t>‹#›</a:t>
            </a:fld>
            <a:endParaRPr lang="en-US"/>
          </a:p>
        </p:txBody>
      </p:sp>
    </p:spTree>
    <p:extLst>
      <p:ext uri="{BB962C8B-B14F-4D97-AF65-F5344CB8AC3E}">
        <p14:creationId xmlns:p14="http://schemas.microsoft.com/office/powerpoint/2010/main" val="4098065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11C7-E132-6987-882E-D6AAA397131D}"/>
              </a:ext>
            </a:extLst>
          </p:cNvPr>
          <p:cNvSpPr>
            <a:spLocks noGrp="1"/>
          </p:cNvSpPr>
          <p:nvPr>
            <p:ph type="ctrTitle"/>
          </p:nvPr>
        </p:nvSpPr>
        <p:spPr>
          <a:xfrm>
            <a:off x="1045029" y="1122363"/>
            <a:ext cx="10112828" cy="2387600"/>
          </a:xfrm>
        </p:spPr>
        <p:txBody>
          <a:bodyPr>
            <a:normAutofit/>
          </a:bodyPr>
          <a:lstStyle/>
          <a:p>
            <a:r>
              <a:rPr lang="en-US" b="1" dirty="0">
                <a:latin typeface="Ysabeau Infant SemiBold" pitchFamily="2" charset="0"/>
                <a:ea typeface="Ysabeau Infant SemiBold" pitchFamily="2" charset="0"/>
                <a:cs typeface="Ysabeau Infant SemiBold" pitchFamily="2" charset="0"/>
              </a:rPr>
              <a:t>What Counts as Evidence that a Model is “Trustworthy”</a:t>
            </a:r>
          </a:p>
        </p:txBody>
      </p:sp>
      <p:sp>
        <p:nvSpPr>
          <p:cNvPr id="3" name="Subtitle 2">
            <a:extLst>
              <a:ext uri="{FF2B5EF4-FFF2-40B4-BE49-F238E27FC236}">
                <a16:creationId xmlns:a16="http://schemas.microsoft.com/office/drawing/2014/main" id="{5511B074-FF9C-D970-5567-E0E95BE59518}"/>
              </a:ext>
            </a:extLst>
          </p:cNvPr>
          <p:cNvSpPr>
            <a:spLocks noGrp="1"/>
          </p:cNvSpPr>
          <p:nvPr>
            <p:ph type="subTitle" idx="1"/>
          </p:nvPr>
        </p:nvSpPr>
        <p:spPr>
          <a:xfrm>
            <a:off x="1524000" y="3881438"/>
            <a:ext cx="9144000" cy="1655762"/>
          </a:xfrm>
        </p:spPr>
        <p:txBody>
          <a:bodyPr/>
          <a:lstStyle/>
          <a:p>
            <a:r>
              <a:rPr lang="en-US" dirty="0">
                <a:latin typeface="Ysabeau Medium" pitchFamily="2" charset="0"/>
                <a:ea typeface="Ysabeau Medium" pitchFamily="2" charset="0"/>
                <a:cs typeface="Ysabeau Medium" pitchFamily="2" charset="0"/>
              </a:rPr>
              <a:t>Narun K. Raman</a:t>
            </a:r>
          </a:p>
          <a:p>
            <a:r>
              <a:rPr lang="en-US" dirty="0">
                <a:latin typeface="Ysabeau Medium" pitchFamily="2" charset="0"/>
                <a:ea typeface="Ysabeau Medium" pitchFamily="2" charset="0"/>
                <a:cs typeface="Ysabeau Medium" pitchFamily="2" charset="0"/>
              </a:rPr>
              <a:t>University of British Columbia</a:t>
            </a:r>
          </a:p>
        </p:txBody>
      </p:sp>
      <p:pic>
        <p:nvPicPr>
          <p:cNvPr id="4" name="Picture 3">
            <a:extLst>
              <a:ext uri="{FF2B5EF4-FFF2-40B4-BE49-F238E27FC236}">
                <a16:creationId xmlns:a16="http://schemas.microsoft.com/office/drawing/2014/main" id="{45DD37BD-67EE-457C-1ABF-42687C60EF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514"/>
          <a:stretch>
            <a:fillRect/>
          </a:stretch>
        </p:blipFill>
        <p:spPr bwMode="auto">
          <a:xfrm>
            <a:off x="5778271" y="5085443"/>
            <a:ext cx="635457" cy="8442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267D3C-8947-5653-6CC9-75A9DE58CEDE}"/>
              </a:ext>
            </a:extLst>
          </p:cNvPr>
          <p:cNvSpPr txBox="1"/>
          <p:nvPr/>
        </p:nvSpPr>
        <p:spPr>
          <a:xfrm>
            <a:off x="1703673" y="6183677"/>
            <a:ext cx="8784651" cy="369332"/>
          </a:xfrm>
          <a:prstGeom prst="rect">
            <a:avLst/>
          </a:prstGeom>
          <a:noFill/>
        </p:spPr>
        <p:txBody>
          <a:bodyPr wrap="square" rtlCol="0">
            <a:spAutoFit/>
          </a:bodyPr>
          <a:lstStyle/>
          <a:p>
            <a:pPr algn="ctr"/>
            <a:r>
              <a:rPr lang="en-US" dirty="0">
                <a:solidFill>
                  <a:schemeClr val="tx1">
                    <a:lumMod val="65000"/>
                    <a:lumOff val="35000"/>
                  </a:schemeClr>
                </a:solidFill>
                <a:latin typeface="Ysabeau Medium" pitchFamily="2" charset="0"/>
                <a:ea typeface="Ysabeau Medium" pitchFamily="2" charset="0"/>
                <a:cs typeface="Ysabeau Medium" pitchFamily="2" charset="0"/>
              </a:rPr>
              <a:t>Joint work with Taylor Lundy and Kevin Leyton-Brown</a:t>
            </a:r>
          </a:p>
        </p:txBody>
      </p:sp>
    </p:spTree>
    <p:extLst>
      <p:ext uri="{BB962C8B-B14F-4D97-AF65-F5344CB8AC3E}">
        <p14:creationId xmlns:p14="http://schemas.microsoft.com/office/powerpoint/2010/main" val="259529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4B3C9-7319-8CC6-4B59-EC147B00E3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045C0-64DC-2528-D718-B41DBB84928A}"/>
              </a:ext>
            </a:extLst>
          </p:cNvPr>
          <p:cNvSpPr>
            <a:spLocks noGrp="1"/>
          </p:cNvSpPr>
          <p:nvPr>
            <p:ph idx="1"/>
          </p:nvPr>
        </p:nvSpPr>
        <p:spPr>
          <a:xfrm>
            <a:off x="838200" y="1825625"/>
            <a:ext cx="10515600" cy="4667250"/>
          </a:xfrm>
        </p:spPr>
        <p:txBody>
          <a:bodyPr>
            <a:normAutofit/>
          </a:bodyPr>
          <a:lstStyle/>
          <a:p>
            <a:r>
              <a:rPr lang="en-US" dirty="0" err="1"/>
              <a:t>QuickScope</a:t>
            </a:r>
            <a:r>
              <a:rPr lang="en-US" dirty="0"/>
              <a:t> guarantees the measured score in each region.</a:t>
            </a:r>
          </a:p>
          <a:p>
            <a:r>
              <a:rPr lang="en-US" dirty="0"/>
              <a:t>The certificate matters only if the score tracks the capability we care about.</a:t>
            </a:r>
          </a:p>
          <a:p>
            <a:endParaRPr lang="en-US" dirty="0"/>
          </a:p>
          <a:p>
            <a:endParaRPr lang="en-US" dirty="0"/>
          </a:p>
          <a:p>
            <a:endParaRPr lang="en-US" dirty="0"/>
          </a:p>
          <a:p>
            <a:endParaRPr lang="en-US" dirty="0"/>
          </a:p>
          <a:p>
            <a:endParaRPr lang="en-US" dirty="0"/>
          </a:p>
          <a:p>
            <a:r>
              <a:rPr lang="en-US" dirty="0"/>
              <a:t>These can diverge…</a:t>
            </a:r>
          </a:p>
        </p:txBody>
      </p:sp>
      <p:sp>
        <p:nvSpPr>
          <p:cNvPr id="2" name="Title 1">
            <a:extLst>
              <a:ext uri="{FF2B5EF4-FFF2-40B4-BE49-F238E27FC236}">
                <a16:creationId xmlns:a16="http://schemas.microsoft.com/office/drawing/2014/main" id="{26DFC667-4A10-4A28-66B9-0DCEB3D8D7C3}"/>
              </a:ext>
            </a:extLst>
          </p:cNvPr>
          <p:cNvSpPr>
            <a:spLocks noGrp="1"/>
          </p:cNvSpPr>
          <p:nvPr>
            <p:ph type="title"/>
          </p:nvPr>
        </p:nvSpPr>
        <p:spPr/>
        <p:txBody>
          <a:bodyPr>
            <a:normAutofit/>
          </a:bodyPr>
          <a:lstStyle/>
          <a:p>
            <a:r>
              <a:rPr lang="en-US" sz="3800" dirty="0" err="1"/>
              <a:t>QuickScope</a:t>
            </a:r>
            <a:r>
              <a:rPr lang="en-US" sz="3800" dirty="0"/>
              <a:t> is only as trustworthy as the measure</a:t>
            </a:r>
          </a:p>
        </p:txBody>
      </p:sp>
      <p:pic>
        <p:nvPicPr>
          <p:cNvPr id="4" name="Picture 3">
            <a:extLst>
              <a:ext uri="{FF2B5EF4-FFF2-40B4-BE49-F238E27FC236}">
                <a16:creationId xmlns:a16="http://schemas.microsoft.com/office/drawing/2014/main" id="{32281689-4ACF-C30F-7A38-A7CD8EC12227}"/>
              </a:ext>
            </a:extLst>
          </p:cNvPr>
          <p:cNvPicPr>
            <a:picLocks noChangeAspect="1"/>
          </p:cNvPicPr>
          <p:nvPr/>
        </p:nvPicPr>
        <p:blipFill>
          <a:blip r:embed="rId2"/>
          <a:srcRect l="58792" t="7636" r="2184" b="46836"/>
          <a:stretch>
            <a:fillRect/>
          </a:stretch>
        </p:blipFill>
        <p:spPr>
          <a:xfrm>
            <a:off x="5263024" y="3129038"/>
            <a:ext cx="2264227" cy="1981198"/>
          </a:xfrm>
          <a:prstGeom prst="ellipse">
            <a:avLst/>
          </a:prstGeom>
        </p:spPr>
      </p:pic>
      <p:pic>
        <p:nvPicPr>
          <p:cNvPr id="11" name="Picture 10">
            <a:extLst>
              <a:ext uri="{FF2B5EF4-FFF2-40B4-BE49-F238E27FC236}">
                <a16:creationId xmlns:a16="http://schemas.microsoft.com/office/drawing/2014/main" id="{E0E97459-4763-A898-3BD6-71F2659387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595" b="68324" l="40055" r="66575">
                        <a14:foregroundMark x1="40124" y1="51934" x2="40124" y2="51934"/>
                        <a14:foregroundMark x1="56423" y1="68324" x2="56423" y2="68324"/>
                        <a14:foregroundMark x1="52970" y1="55617" x2="52970" y2="55617"/>
                        <a14:foregroundMark x1="54903" y1="51289" x2="54903" y2="51289"/>
                        <a14:foregroundMark x1="58840" y1="46685" x2="58840" y2="46685"/>
                        <a14:foregroundMark x1="59047" y1="47698" x2="49448" y2="46685"/>
                        <a14:foregroundMark x1="49448" y1="46685" x2="47307" y2="57274"/>
                        <a14:foregroundMark x1="47307" y1="57274" x2="54558" y2="64641"/>
                        <a14:foregroundMark x1="54558" y1="64641" x2="62914" y2="61694"/>
                        <a14:foregroundMark x1="62914" y1="61694" x2="60221" y2="47790"/>
                        <a14:foregroundMark x1="60221" y1="47790" x2="57873" y2="45764"/>
                        <a14:foregroundMark x1="66091" y1="56354" x2="66091" y2="56354"/>
                        <a14:foregroundMark x1="66022" y1="56814" x2="66022" y2="56814"/>
                        <a14:foregroundMark x1="66091" y1="56814" x2="66091" y2="56814"/>
                        <a14:foregroundMark x1="66022" y1="55433" x2="66298" y2="56446"/>
                        <a14:foregroundMark x1="66367" y1="55617" x2="66160" y2="54420"/>
                        <a14:foregroundMark x1="65815" y1="54972" x2="66367" y2="56169"/>
                        <a14:foregroundMark x1="66575" y1="55617" x2="66091" y2="59300"/>
                      </a14:backgroundRemoval>
                    </a14:imgEffect>
                  </a14:imgLayer>
                </a14:imgProps>
              </a:ext>
            </a:extLst>
          </a:blip>
          <a:srcRect l="38170" t="36189" r="30228" b="29227"/>
          <a:stretch>
            <a:fillRect/>
          </a:stretch>
        </p:blipFill>
        <p:spPr>
          <a:xfrm>
            <a:off x="4019378" y="3789952"/>
            <a:ext cx="1833562" cy="1504950"/>
          </a:xfrm>
          <a:prstGeom prst="ellipse">
            <a:avLst/>
          </a:prstGeom>
        </p:spPr>
      </p:pic>
      <p:sp>
        <p:nvSpPr>
          <p:cNvPr id="9" name="Oval 8">
            <a:extLst>
              <a:ext uri="{FF2B5EF4-FFF2-40B4-BE49-F238E27FC236}">
                <a16:creationId xmlns:a16="http://schemas.microsoft.com/office/drawing/2014/main" id="{3C666474-1AAD-3C02-4D95-F1CC94E614A6}"/>
              </a:ext>
            </a:extLst>
          </p:cNvPr>
          <p:cNvSpPr/>
          <p:nvPr/>
        </p:nvSpPr>
        <p:spPr>
          <a:xfrm>
            <a:off x="4231240" y="4060679"/>
            <a:ext cx="657225" cy="657225"/>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2EE3D02-56CD-4AEB-6056-0D5A2AF84254}"/>
              </a:ext>
            </a:extLst>
          </p:cNvPr>
          <p:cNvSpPr/>
          <p:nvPr/>
        </p:nvSpPr>
        <p:spPr>
          <a:xfrm>
            <a:off x="5095594" y="3750305"/>
            <a:ext cx="1352550" cy="118924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F8E522-13F8-60F9-E751-437A2E2C7CA7}"/>
              </a:ext>
            </a:extLst>
          </p:cNvPr>
          <p:cNvSpPr txBox="1"/>
          <p:nvPr/>
        </p:nvSpPr>
        <p:spPr>
          <a:xfrm>
            <a:off x="1971223" y="4925570"/>
            <a:ext cx="2542684" cy="369332"/>
          </a:xfrm>
          <a:prstGeom prst="rect">
            <a:avLst/>
          </a:prstGeom>
          <a:noFill/>
        </p:spPr>
        <p:txBody>
          <a:bodyPr wrap="none" rtlCol="0">
            <a:spAutoFit/>
          </a:bodyPr>
          <a:lstStyle/>
          <a:p>
            <a:r>
              <a:rPr lang="en-US" dirty="0">
                <a:solidFill>
                  <a:srgbClr val="CE632D"/>
                </a:solidFill>
                <a:latin typeface="Ysabeau Light" pitchFamily="2" charset="0"/>
                <a:ea typeface="Ysabeau Light" pitchFamily="2" charset="0"/>
                <a:cs typeface="Ysabeau Light" pitchFamily="2" charset="0"/>
              </a:rPr>
              <a:t>Capability we care about</a:t>
            </a:r>
          </a:p>
        </p:txBody>
      </p:sp>
      <p:sp>
        <p:nvSpPr>
          <p:cNvPr id="13" name="TextBox 12">
            <a:extLst>
              <a:ext uri="{FF2B5EF4-FFF2-40B4-BE49-F238E27FC236}">
                <a16:creationId xmlns:a16="http://schemas.microsoft.com/office/drawing/2014/main" id="{0AEC378F-EC53-B9A3-BB0F-48D29F6CFB09}"/>
              </a:ext>
            </a:extLst>
          </p:cNvPr>
          <p:cNvSpPr txBox="1"/>
          <p:nvPr/>
        </p:nvSpPr>
        <p:spPr>
          <a:xfrm>
            <a:off x="7297901" y="3750305"/>
            <a:ext cx="2105063" cy="369332"/>
          </a:xfrm>
          <a:prstGeom prst="rect">
            <a:avLst/>
          </a:prstGeom>
          <a:noFill/>
        </p:spPr>
        <p:txBody>
          <a:bodyPr wrap="none" rtlCol="0">
            <a:spAutoFit/>
          </a:bodyPr>
          <a:lstStyle/>
          <a:p>
            <a:r>
              <a:rPr lang="en-US" dirty="0">
                <a:solidFill>
                  <a:srgbClr val="3970B9"/>
                </a:solidFill>
                <a:latin typeface="Ysabeau Light" pitchFamily="2" charset="0"/>
                <a:ea typeface="Ysabeau Light" pitchFamily="2" charset="0"/>
                <a:cs typeface="Ysabeau Light" pitchFamily="2" charset="0"/>
              </a:rPr>
              <a:t>Capability we don’t </a:t>
            </a:r>
          </a:p>
        </p:txBody>
      </p:sp>
      <p:sp>
        <p:nvSpPr>
          <p:cNvPr id="15" name="TextBox 14">
            <a:extLst>
              <a:ext uri="{FF2B5EF4-FFF2-40B4-BE49-F238E27FC236}">
                <a16:creationId xmlns:a16="http://schemas.microsoft.com/office/drawing/2014/main" id="{78A6450E-F364-FEF8-17CB-E5DD5D4DF969}"/>
              </a:ext>
            </a:extLst>
          </p:cNvPr>
          <p:cNvSpPr txBox="1"/>
          <p:nvPr/>
        </p:nvSpPr>
        <p:spPr>
          <a:xfrm>
            <a:off x="2384190" y="3781082"/>
            <a:ext cx="1551473" cy="307777"/>
          </a:xfrm>
          <a:prstGeom prst="rect">
            <a:avLst/>
          </a:prstGeom>
          <a:noFill/>
        </p:spPr>
        <p:txBody>
          <a:bodyPr wrap="square" rtlCol="0">
            <a:spAutoFit/>
          </a:bodyPr>
          <a:lstStyle/>
          <a:p>
            <a:r>
              <a:rPr lang="en-US" sz="1400" dirty="0">
                <a:latin typeface="Ysabeau" pitchFamily="2" charset="0"/>
                <a:ea typeface="Ysabeau" pitchFamily="2" charset="0"/>
                <a:cs typeface="Ysabeau" pitchFamily="2" charset="0"/>
              </a:rPr>
              <a:t>Scoring method A</a:t>
            </a:r>
          </a:p>
        </p:txBody>
      </p:sp>
      <p:cxnSp>
        <p:nvCxnSpPr>
          <p:cNvPr id="16" name="Curved Connector 15">
            <a:extLst>
              <a:ext uri="{FF2B5EF4-FFF2-40B4-BE49-F238E27FC236}">
                <a16:creationId xmlns:a16="http://schemas.microsoft.com/office/drawing/2014/main" id="{5F91A18E-A065-CCAD-802C-CAB535EC06ED}"/>
              </a:ext>
            </a:extLst>
          </p:cNvPr>
          <p:cNvCxnSpPr>
            <a:cxnSpLocks/>
            <a:stCxn id="15" idx="3"/>
            <a:endCxn id="9" idx="1"/>
          </p:cNvCxnSpPr>
          <p:nvPr/>
        </p:nvCxnSpPr>
        <p:spPr>
          <a:xfrm>
            <a:off x="3935663" y="3934971"/>
            <a:ext cx="391825" cy="221956"/>
          </a:xfrm>
          <a:prstGeom prst="curved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BA9AEBA-820D-F376-8FFB-46D418411922}"/>
              </a:ext>
            </a:extLst>
          </p:cNvPr>
          <p:cNvSpPr txBox="1"/>
          <p:nvPr/>
        </p:nvSpPr>
        <p:spPr>
          <a:xfrm>
            <a:off x="6448145" y="5088472"/>
            <a:ext cx="1549962" cy="307777"/>
          </a:xfrm>
          <a:prstGeom prst="rect">
            <a:avLst/>
          </a:prstGeom>
          <a:noFill/>
        </p:spPr>
        <p:txBody>
          <a:bodyPr wrap="square" rtlCol="0">
            <a:spAutoFit/>
          </a:bodyPr>
          <a:lstStyle/>
          <a:p>
            <a:r>
              <a:rPr lang="en-US" sz="1400" dirty="0">
                <a:latin typeface="Ysabeau" pitchFamily="2" charset="0"/>
                <a:ea typeface="Ysabeau" pitchFamily="2" charset="0"/>
                <a:cs typeface="Ysabeau" pitchFamily="2" charset="0"/>
              </a:rPr>
              <a:t>Scoring method B</a:t>
            </a:r>
          </a:p>
        </p:txBody>
      </p:sp>
      <p:cxnSp>
        <p:nvCxnSpPr>
          <p:cNvPr id="22" name="Curved Connector 21">
            <a:extLst>
              <a:ext uri="{FF2B5EF4-FFF2-40B4-BE49-F238E27FC236}">
                <a16:creationId xmlns:a16="http://schemas.microsoft.com/office/drawing/2014/main" id="{2C52A8DD-4053-16D2-BCB5-323AAD3512F0}"/>
              </a:ext>
            </a:extLst>
          </p:cNvPr>
          <p:cNvCxnSpPr>
            <a:cxnSpLocks/>
            <a:stCxn id="21" idx="1"/>
            <a:endCxn id="10" idx="4"/>
          </p:cNvCxnSpPr>
          <p:nvPr/>
        </p:nvCxnSpPr>
        <p:spPr>
          <a:xfrm rot="10800000">
            <a:off x="5771869" y="4939545"/>
            <a:ext cx="676276" cy="302816"/>
          </a:xfrm>
          <a:prstGeom prst="curved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32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24AE-FF6F-9285-7301-9E345EDB4E46}"/>
              </a:ext>
            </a:extLst>
          </p:cNvPr>
          <p:cNvSpPr>
            <a:spLocks noGrp="1"/>
          </p:cNvSpPr>
          <p:nvPr>
            <p:ph type="title"/>
          </p:nvPr>
        </p:nvSpPr>
        <p:spPr/>
        <p:txBody>
          <a:bodyPr>
            <a:normAutofit/>
          </a:bodyPr>
          <a:lstStyle/>
          <a:p>
            <a:r>
              <a:rPr lang="en-US" dirty="0"/>
              <a:t>The question can often be gamed</a:t>
            </a:r>
            <a:endParaRPr lang="en-US" sz="2000" b="0" dirty="0">
              <a:solidFill>
                <a:schemeClr val="tx1">
                  <a:lumMod val="65000"/>
                  <a:lumOff val="35000"/>
                </a:schemeClr>
              </a:solidFill>
              <a:latin typeface="Ysabeau Light" pitchFamily="2" charset="0"/>
              <a:ea typeface="Ysabeau Light" pitchFamily="2" charset="0"/>
              <a:cs typeface="Ysabeau Light" pitchFamily="2" charset="0"/>
            </a:endParaRPr>
          </a:p>
        </p:txBody>
      </p:sp>
      <p:pic>
        <p:nvPicPr>
          <p:cNvPr id="5" name="Content Placeholder 4">
            <a:extLst>
              <a:ext uri="{FF2B5EF4-FFF2-40B4-BE49-F238E27FC236}">
                <a16:creationId xmlns:a16="http://schemas.microsoft.com/office/drawing/2014/main" id="{40A2CFC3-0179-A6C8-5D33-573F037EB80A}"/>
              </a:ext>
            </a:extLst>
          </p:cNvPr>
          <p:cNvPicPr>
            <a:picLocks noGrp="1" noChangeAspect="1"/>
          </p:cNvPicPr>
          <p:nvPr>
            <p:ph idx="1"/>
          </p:nvPr>
        </p:nvPicPr>
        <p:blipFill>
          <a:blip r:embed="rId2"/>
          <a:stretch>
            <a:fillRect/>
          </a:stretch>
        </p:blipFill>
        <p:spPr>
          <a:xfrm>
            <a:off x="774700" y="1967027"/>
            <a:ext cx="9157549" cy="4351338"/>
          </a:xfrm>
          <a:prstGeom prst="rect">
            <a:avLst/>
          </a:prstGeom>
        </p:spPr>
      </p:pic>
      <p:sp>
        <p:nvSpPr>
          <p:cNvPr id="9" name="Rectangle 8">
            <a:extLst>
              <a:ext uri="{FF2B5EF4-FFF2-40B4-BE49-F238E27FC236}">
                <a16:creationId xmlns:a16="http://schemas.microsoft.com/office/drawing/2014/main" id="{5026494E-9036-DF50-3100-B104414A0E74}"/>
              </a:ext>
            </a:extLst>
          </p:cNvPr>
          <p:cNvSpPr/>
          <p:nvPr/>
        </p:nvSpPr>
        <p:spPr>
          <a:xfrm>
            <a:off x="8887618" y="2050256"/>
            <a:ext cx="793807" cy="714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418B41-FDFD-70AB-EA5F-73B4917D8679}"/>
              </a:ext>
            </a:extLst>
          </p:cNvPr>
          <p:cNvSpPr txBox="1"/>
          <p:nvPr/>
        </p:nvSpPr>
        <p:spPr>
          <a:xfrm>
            <a:off x="8821878" y="1947363"/>
            <a:ext cx="3435556" cy="353943"/>
          </a:xfrm>
          <a:prstGeom prst="rect">
            <a:avLst/>
          </a:prstGeom>
          <a:noFill/>
        </p:spPr>
        <p:txBody>
          <a:bodyPr wrap="none" rtlCol="0">
            <a:spAutoFit/>
          </a:bodyPr>
          <a:lstStyle/>
          <a:p>
            <a:r>
              <a:rPr lang="en-US" sz="1700" dirty="0">
                <a:latin typeface="Ysabeau" pitchFamily="2" charset="0"/>
                <a:ea typeface="Ysabeau" pitchFamily="2" charset="0"/>
                <a:cs typeface="Ysabeau" pitchFamily="2" charset="0"/>
              </a:rPr>
              <a:t>Multiple-Choice Question (MCQA)</a:t>
            </a:r>
          </a:p>
        </p:txBody>
      </p:sp>
      <p:sp>
        <p:nvSpPr>
          <p:cNvPr id="7" name="TextBox 6">
            <a:extLst>
              <a:ext uri="{FF2B5EF4-FFF2-40B4-BE49-F238E27FC236}">
                <a16:creationId xmlns:a16="http://schemas.microsoft.com/office/drawing/2014/main" id="{84E1DD9D-B9B9-CC56-C726-B1C3CAEB9FB5}"/>
              </a:ext>
            </a:extLst>
          </p:cNvPr>
          <p:cNvSpPr txBox="1"/>
          <p:nvPr/>
        </p:nvSpPr>
        <p:spPr>
          <a:xfrm>
            <a:off x="8821878" y="2191568"/>
            <a:ext cx="2917786" cy="369332"/>
          </a:xfrm>
          <a:prstGeom prst="rect">
            <a:avLst/>
          </a:prstGeom>
          <a:noFill/>
        </p:spPr>
        <p:txBody>
          <a:bodyPr wrap="none" rtlCol="0">
            <a:spAutoFit/>
          </a:bodyPr>
          <a:lstStyle/>
          <a:p>
            <a:r>
              <a:rPr lang="en-US" dirty="0">
                <a:latin typeface="Ysabeau" pitchFamily="2" charset="0"/>
                <a:ea typeface="Ysabeau" pitchFamily="2" charset="0"/>
                <a:cs typeface="Ysabeau" pitchFamily="2" charset="0"/>
              </a:rPr>
              <a:t>Free-Text Question (FTQA)</a:t>
            </a:r>
          </a:p>
        </p:txBody>
      </p:sp>
      <p:sp>
        <p:nvSpPr>
          <p:cNvPr id="8" name="TextBox 7">
            <a:extLst>
              <a:ext uri="{FF2B5EF4-FFF2-40B4-BE49-F238E27FC236}">
                <a16:creationId xmlns:a16="http://schemas.microsoft.com/office/drawing/2014/main" id="{ED703FE9-80CD-B254-BA87-44F64B2F85E9}"/>
              </a:ext>
            </a:extLst>
          </p:cNvPr>
          <p:cNvSpPr txBox="1"/>
          <p:nvPr/>
        </p:nvSpPr>
        <p:spPr>
          <a:xfrm>
            <a:off x="8821877" y="2454489"/>
            <a:ext cx="3208299" cy="646331"/>
          </a:xfrm>
          <a:prstGeom prst="rect">
            <a:avLst/>
          </a:prstGeom>
          <a:noFill/>
        </p:spPr>
        <p:txBody>
          <a:bodyPr wrap="square" rtlCol="0">
            <a:spAutoFit/>
          </a:bodyPr>
          <a:lstStyle/>
          <a:p>
            <a:r>
              <a:rPr lang="en-US" dirty="0">
                <a:latin typeface="Ysabeau" pitchFamily="2" charset="0"/>
                <a:ea typeface="Ysabeau" pitchFamily="2" charset="0"/>
                <a:cs typeface="Ysabeau" pitchFamily="2" charset="0"/>
              </a:rPr>
              <a:t>FTQA boosted by random guessing</a:t>
            </a:r>
          </a:p>
        </p:txBody>
      </p:sp>
      <p:sp>
        <p:nvSpPr>
          <p:cNvPr id="30" name="Rectangle 29">
            <a:extLst>
              <a:ext uri="{FF2B5EF4-FFF2-40B4-BE49-F238E27FC236}">
                <a16:creationId xmlns:a16="http://schemas.microsoft.com/office/drawing/2014/main" id="{A62986A4-E641-F06E-0AC5-397317B33AD2}"/>
              </a:ext>
            </a:extLst>
          </p:cNvPr>
          <p:cNvSpPr/>
          <p:nvPr/>
        </p:nvSpPr>
        <p:spPr>
          <a:xfrm>
            <a:off x="1553001" y="2553813"/>
            <a:ext cx="124964" cy="23819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8B90FA-8BE2-52B7-6A6E-55260B0D0418}"/>
              </a:ext>
            </a:extLst>
          </p:cNvPr>
          <p:cNvSpPr/>
          <p:nvPr/>
        </p:nvSpPr>
        <p:spPr>
          <a:xfrm>
            <a:off x="1835680" y="3469456"/>
            <a:ext cx="124964" cy="146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4768D5-3043-ECC7-9BD1-BFBF5891BDBA}"/>
              </a:ext>
            </a:extLst>
          </p:cNvPr>
          <p:cNvSpPr/>
          <p:nvPr/>
        </p:nvSpPr>
        <p:spPr>
          <a:xfrm>
            <a:off x="2121533" y="3220074"/>
            <a:ext cx="138217" cy="1715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7D5C-2CFB-D58F-E888-4EC81726640A}"/>
              </a:ext>
            </a:extLst>
          </p:cNvPr>
          <p:cNvSpPr/>
          <p:nvPr/>
        </p:nvSpPr>
        <p:spPr>
          <a:xfrm>
            <a:off x="2413738" y="3220073"/>
            <a:ext cx="124964" cy="1715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804DD03-7546-5D16-B98A-5EE0028AB573}"/>
              </a:ext>
            </a:extLst>
          </p:cNvPr>
          <p:cNvSpPr/>
          <p:nvPr/>
        </p:nvSpPr>
        <p:spPr>
          <a:xfrm>
            <a:off x="2699926" y="3157728"/>
            <a:ext cx="124964" cy="1778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2F3698E-CC08-C854-9358-C00DA8B26494}"/>
              </a:ext>
            </a:extLst>
          </p:cNvPr>
          <p:cNvSpPr/>
          <p:nvPr/>
        </p:nvSpPr>
        <p:spPr>
          <a:xfrm>
            <a:off x="2985676" y="3157728"/>
            <a:ext cx="124964" cy="1778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5B4812-6AD1-B092-51BB-21B640275B95}"/>
              </a:ext>
            </a:extLst>
          </p:cNvPr>
          <p:cNvSpPr/>
          <p:nvPr/>
        </p:nvSpPr>
        <p:spPr>
          <a:xfrm>
            <a:off x="3271300" y="3277224"/>
            <a:ext cx="124964" cy="1658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31F278-9B78-7D94-B9E0-142864671654}"/>
              </a:ext>
            </a:extLst>
          </p:cNvPr>
          <p:cNvSpPr/>
          <p:nvPr/>
        </p:nvSpPr>
        <p:spPr>
          <a:xfrm>
            <a:off x="3557362" y="3277223"/>
            <a:ext cx="124964" cy="1658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A3D94BA-B786-B6D8-E93A-EBDAE20ED844}"/>
              </a:ext>
            </a:extLst>
          </p:cNvPr>
          <p:cNvSpPr/>
          <p:nvPr/>
        </p:nvSpPr>
        <p:spPr>
          <a:xfrm>
            <a:off x="3843112" y="3220073"/>
            <a:ext cx="124964" cy="1715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6D986AA-A0BA-092F-0479-82C48D6D3A13}"/>
              </a:ext>
            </a:extLst>
          </p:cNvPr>
          <p:cNvSpPr/>
          <p:nvPr/>
        </p:nvSpPr>
        <p:spPr>
          <a:xfrm>
            <a:off x="4132037" y="3277223"/>
            <a:ext cx="124964" cy="1658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6D5686B-1BA8-DA56-FD59-509F3A5FAB5A}"/>
              </a:ext>
            </a:extLst>
          </p:cNvPr>
          <p:cNvSpPr/>
          <p:nvPr/>
        </p:nvSpPr>
        <p:spPr>
          <a:xfrm>
            <a:off x="4416004" y="3157726"/>
            <a:ext cx="130395" cy="1778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EE5C2E8-6EA0-CF56-E78B-4C4BC8138ECB}"/>
              </a:ext>
            </a:extLst>
          </p:cNvPr>
          <p:cNvSpPr/>
          <p:nvPr/>
        </p:nvSpPr>
        <p:spPr>
          <a:xfrm>
            <a:off x="5147640" y="3392927"/>
            <a:ext cx="124964" cy="1544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B286F6E-B4EB-099F-983E-8A4F5459EEAF}"/>
              </a:ext>
            </a:extLst>
          </p:cNvPr>
          <p:cNvSpPr/>
          <p:nvPr/>
        </p:nvSpPr>
        <p:spPr>
          <a:xfrm>
            <a:off x="5434097" y="3540702"/>
            <a:ext cx="124964" cy="1396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88146F6-82BD-2F50-3760-2D9407D5B7E0}"/>
              </a:ext>
            </a:extLst>
          </p:cNvPr>
          <p:cNvSpPr/>
          <p:nvPr/>
        </p:nvSpPr>
        <p:spPr>
          <a:xfrm>
            <a:off x="5720583" y="3631548"/>
            <a:ext cx="124964" cy="1305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C5DABE1-B760-29B7-0F0F-BA97E2C21144}"/>
              </a:ext>
            </a:extLst>
          </p:cNvPr>
          <p:cNvSpPr/>
          <p:nvPr/>
        </p:nvSpPr>
        <p:spPr>
          <a:xfrm>
            <a:off x="6004890" y="3339274"/>
            <a:ext cx="124964" cy="15979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4A8C1B4-6726-64DA-1982-B23BDDAE8974}"/>
              </a:ext>
            </a:extLst>
          </p:cNvPr>
          <p:cNvSpPr/>
          <p:nvPr/>
        </p:nvSpPr>
        <p:spPr>
          <a:xfrm>
            <a:off x="6294439" y="3339274"/>
            <a:ext cx="124964" cy="15979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A0002A5-95E2-1EE3-8F1C-6F48C4DF4DE2}"/>
              </a:ext>
            </a:extLst>
          </p:cNvPr>
          <p:cNvSpPr/>
          <p:nvPr/>
        </p:nvSpPr>
        <p:spPr>
          <a:xfrm>
            <a:off x="6581950" y="3848665"/>
            <a:ext cx="124964" cy="1088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9F25076-3D1A-942F-503A-BD8B3116CA29}"/>
              </a:ext>
            </a:extLst>
          </p:cNvPr>
          <p:cNvSpPr/>
          <p:nvPr/>
        </p:nvSpPr>
        <p:spPr>
          <a:xfrm>
            <a:off x="6866286" y="3848665"/>
            <a:ext cx="124964" cy="1088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D58E031-1FBC-5BC8-0252-87F1C83265DD}"/>
              </a:ext>
            </a:extLst>
          </p:cNvPr>
          <p:cNvSpPr/>
          <p:nvPr/>
        </p:nvSpPr>
        <p:spPr>
          <a:xfrm>
            <a:off x="7154816" y="3631548"/>
            <a:ext cx="124964" cy="1305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3DA2037-094C-912B-51FA-51BDB5EBF60C}"/>
              </a:ext>
            </a:extLst>
          </p:cNvPr>
          <p:cNvSpPr/>
          <p:nvPr/>
        </p:nvSpPr>
        <p:spPr>
          <a:xfrm>
            <a:off x="7439152" y="3432175"/>
            <a:ext cx="124964" cy="15050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3F5C907-328B-C316-1FD0-AF6E6174668D}"/>
              </a:ext>
            </a:extLst>
          </p:cNvPr>
          <p:cNvSpPr/>
          <p:nvPr/>
        </p:nvSpPr>
        <p:spPr>
          <a:xfrm>
            <a:off x="7727682" y="3819438"/>
            <a:ext cx="124964" cy="1117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2D0D7FF-A31C-E2AB-9691-77E8DF337F0F}"/>
              </a:ext>
            </a:extLst>
          </p:cNvPr>
          <p:cNvSpPr/>
          <p:nvPr/>
        </p:nvSpPr>
        <p:spPr>
          <a:xfrm>
            <a:off x="8011594" y="3631548"/>
            <a:ext cx="124964" cy="1305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FBA947E-95CB-808D-97DB-38C6C8B12B71}"/>
              </a:ext>
            </a:extLst>
          </p:cNvPr>
          <p:cNvSpPr/>
          <p:nvPr/>
        </p:nvSpPr>
        <p:spPr>
          <a:xfrm>
            <a:off x="8300124" y="3894594"/>
            <a:ext cx="124964" cy="1042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3FE078F-2FED-7974-DD02-070314C77DB0}"/>
              </a:ext>
            </a:extLst>
          </p:cNvPr>
          <p:cNvSpPr/>
          <p:nvPr/>
        </p:nvSpPr>
        <p:spPr>
          <a:xfrm>
            <a:off x="8584457" y="3965575"/>
            <a:ext cx="124964" cy="971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BD42B33-7E95-B681-F674-B4963EAF1C35}"/>
              </a:ext>
            </a:extLst>
          </p:cNvPr>
          <p:cNvSpPr/>
          <p:nvPr/>
        </p:nvSpPr>
        <p:spPr>
          <a:xfrm>
            <a:off x="8873411" y="3760356"/>
            <a:ext cx="124964" cy="1176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9A1C6A5-12A3-0416-2381-1AF5A0C1FBC8}"/>
              </a:ext>
            </a:extLst>
          </p:cNvPr>
          <p:cNvSpPr/>
          <p:nvPr/>
        </p:nvSpPr>
        <p:spPr>
          <a:xfrm>
            <a:off x="9157745" y="3681652"/>
            <a:ext cx="124964" cy="12556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434084A-B18D-BF27-4164-DBF4DC2D3893}"/>
              </a:ext>
            </a:extLst>
          </p:cNvPr>
          <p:cNvSpPr/>
          <p:nvPr/>
        </p:nvSpPr>
        <p:spPr>
          <a:xfrm>
            <a:off x="9446276" y="3631548"/>
            <a:ext cx="124964" cy="1305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A46B93C-C318-C311-4CF6-180D6609F658}"/>
              </a:ext>
            </a:extLst>
          </p:cNvPr>
          <p:cNvCxnSpPr/>
          <p:nvPr/>
        </p:nvCxnSpPr>
        <p:spPr>
          <a:xfrm>
            <a:off x="1371600" y="4227232"/>
            <a:ext cx="317013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EAFE89-DAE3-0CF9-052F-8CAA3E9B6AEA}"/>
              </a:ext>
            </a:extLst>
          </p:cNvPr>
          <p:cNvCxnSpPr>
            <a:cxnSpLocks/>
          </p:cNvCxnSpPr>
          <p:nvPr/>
        </p:nvCxnSpPr>
        <p:spPr>
          <a:xfrm flipV="1">
            <a:off x="4971044" y="4227232"/>
            <a:ext cx="4600196" cy="22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1350674-8FDA-4527-7132-802E8157862D}"/>
              </a:ext>
            </a:extLst>
          </p:cNvPr>
          <p:cNvSpPr/>
          <p:nvPr/>
        </p:nvSpPr>
        <p:spPr>
          <a:xfrm>
            <a:off x="8379890" y="2292296"/>
            <a:ext cx="3300560" cy="817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F8EE172E-AD88-038A-CA5E-C03C241AA561}"/>
              </a:ext>
            </a:extLst>
          </p:cNvPr>
          <p:cNvSpPr txBox="1"/>
          <p:nvPr/>
        </p:nvSpPr>
        <p:spPr>
          <a:xfrm>
            <a:off x="910872" y="1319709"/>
            <a:ext cx="5864479" cy="369332"/>
          </a:xfrm>
          <a:prstGeom prst="rect">
            <a:avLst/>
          </a:prstGeom>
          <a:noFill/>
        </p:spPr>
        <p:txBody>
          <a:bodyPr wrap="square">
            <a:spAutoFit/>
          </a:bodyPr>
          <a:lstStyle/>
          <a:p>
            <a:r>
              <a:rPr lang="en-US" sz="1800" b="0" dirty="0">
                <a:solidFill>
                  <a:schemeClr val="tx1">
                    <a:lumMod val="65000"/>
                    <a:lumOff val="35000"/>
                  </a:schemeClr>
                </a:solidFill>
                <a:latin typeface="Ysabeau Light" pitchFamily="2" charset="0"/>
                <a:ea typeface="Ysabeau Light" pitchFamily="2" charset="0"/>
                <a:cs typeface="Ysabeau Light" pitchFamily="2" charset="0"/>
              </a:rPr>
              <a:t>Reasonin</a:t>
            </a:r>
            <a:r>
              <a:rPr lang="en-US" dirty="0">
                <a:solidFill>
                  <a:schemeClr val="tx1">
                    <a:lumMod val="65000"/>
                    <a:lumOff val="35000"/>
                  </a:schemeClr>
                </a:solidFill>
                <a:latin typeface="Ysabeau Light" pitchFamily="2" charset="0"/>
                <a:ea typeface="Ysabeau Light" pitchFamily="2" charset="0"/>
                <a:cs typeface="Ysabeau Light" pitchFamily="2" charset="0"/>
              </a:rPr>
              <a:t>g Models are Test Exploiters [Raman et al. 2026]</a:t>
            </a:r>
            <a:endParaRPr lang="en-US" dirty="0"/>
          </a:p>
        </p:txBody>
      </p:sp>
    </p:spTree>
    <p:extLst>
      <p:ext uri="{BB962C8B-B14F-4D97-AF65-F5344CB8AC3E}">
        <p14:creationId xmlns:p14="http://schemas.microsoft.com/office/powerpoint/2010/main" val="102600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F264-AF05-890A-11CF-2A3901C2B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121BF-46AC-DA30-46E7-0A828156D746}"/>
              </a:ext>
            </a:extLst>
          </p:cNvPr>
          <p:cNvSpPr>
            <a:spLocks noGrp="1"/>
          </p:cNvSpPr>
          <p:nvPr>
            <p:ph type="title"/>
          </p:nvPr>
        </p:nvSpPr>
        <p:spPr/>
        <p:txBody>
          <a:bodyPr>
            <a:normAutofit/>
          </a:bodyPr>
          <a:lstStyle/>
          <a:p>
            <a:r>
              <a:rPr lang="en-US" dirty="0"/>
              <a:t>The question can often be gamed</a:t>
            </a:r>
            <a:endParaRPr lang="en-US" sz="2000" b="0" dirty="0">
              <a:solidFill>
                <a:schemeClr val="tx1">
                  <a:lumMod val="65000"/>
                  <a:lumOff val="35000"/>
                </a:schemeClr>
              </a:solidFill>
              <a:latin typeface="Ysabeau Light" pitchFamily="2" charset="0"/>
              <a:ea typeface="Ysabeau Light" pitchFamily="2" charset="0"/>
              <a:cs typeface="Ysabeau Light" pitchFamily="2" charset="0"/>
            </a:endParaRPr>
          </a:p>
        </p:txBody>
      </p:sp>
      <p:pic>
        <p:nvPicPr>
          <p:cNvPr id="5" name="Content Placeholder 4">
            <a:extLst>
              <a:ext uri="{FF2B5EF4-FFF2-40B4-BE49-F238E27FC236}">
                <a16:creationId xmlns:a16="http://schemas.microsoft.com/office/drawing/2014/main" id="{D027ED26-F5A7-5DA6-4A52-CEA3BEB8B2CD}"/>
              </a:ext>
            </a:extLst>
          </p:cNvPr>
          <p:cNvPicPr>
            <a:picLocks noGrp="1" noChangeAspect="1"/>
          </p:cNvPicPr>
          <p:nvPr>
            <p:ph idx="1"/>
          </p:nvPr>
        </p:nvPicPr>
        <p:blipFill>
          <a:blip r:embed="rId2"/>
          <a:stretch>
            <a:fillRect/>
          </a:stretch>
        </p:blipFill>
        <p:spPr>
          <a:xfrm>
            <a:off x="774700" y="1967027"/>
            <a:ext cx="9157549" cy="4351338"/>
          </a:xfrm>
          <a:prstGeom prst="rect">
            <a:avLst/>
          </a:prstGeom>
        </p:spPr>
      </p:pic>
      <p:sp>
        <p:nvSpPr>
          <p:cNvPr id="9" name="Rectangle 8">
            <a:extLst>
              <a:ext uri="{FF2B5EF4-FFF2-40B4-BE49-F238E27FC236}">
                <a16:creationId xmlns:a16="http://schemas.microsoft.com/office/drawing/2014/main" id="{BA0A0F2D-432A-0664-3A06-1B21D10F3489}"/>
              </a:ext>
            </a:extLst>
          </p:cNvPr>
          <p:cNvSpPr/>
          <p:nvPr/>
        </p:nvSpPr>
        <p:spPr>
          <a:xfrm>
            <a:off x="8887618" y="2050256"/>
            <a:ext cx="793807" cy="714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E722AA-FD04-A331-E481-8E162A58BCA4}"/>
              </a:ext>
            </a:extLst>
          </p:cNvPr>
          <p:cNvSpPr txBox="1"/>
          <p:nvPr/>
        </p:nvSpPr>
        <p:spPr>
          <a:xfrm>
            <a:off x="8821878" y="1947363"/>
            <a:ext cx="3435556" cy="353943"/>
          </a:xfrm>
          <a:prstGeom prst="rect">
            <a:avLst/>
          </a:prstGeom>
          <a:noFill/>
        </p:spPr>
        <p:txBody>
          <a:bodyPr wrap="none" rtlCol="0">
            <a:spAutoFit/>
          </a:bodyPr>
          <a:lstStyle/>
          <a:p>
            <a:r>
              <a:rPr lang="en-US" sz="1700" dirty="0">
                <a:latin typeface="Ysabeau" pitchFamily="2" charset="0"/>
                <a:ea typeface="Ysabeau" pitchFamily="2" charset="0"/>
                <a:cs typeface="Ysabeau" pitchFamily="2" charset="0"/>
              </a:rPr>
              <a:t>Multiple-Choice Question (MCQA)</a:t>
            </a:r>
          </a:p>
        </p:txBody>
      </p:sp>
      <p:sp>
        <p:nvSpPr>
          <p:cNvPr id="7" name="TextBox 6">
            <a:extLst>
              <a:ext uri="{FF2B5EF4-FFF2-40B4-BE49-F238E27FC236}">
                <a16:creationId xmlns:a16="http://schemas.microsoft.com/office/drawing/2014/main" id="{5C11B52D-C4DB-8AD7-A9E2-0F63058F123B}"/>
              </a:ext>
            </a:extLst>
          </p:cNvPr>
          <p:cNvSpPr txBox="1"/>
          <p:nvPr/>
        </p:nvSpPr>
        <p:spPr>
          <a:xfrm>
            <a:off x="8821878" y="2191568"/>
            <a:ext cx="2917786" cy="369332"/>
          </a:xfrm>
          <a:prstGeom prst="rect">
            <a:avLst/>
          </a:prstGeom>
          <a:noFill/>
        </p:spPr>
        <p:txBody>
          <a:bodyPr wrap="none" rtlCol="0">
            <a:spAutoFit/>
          </a:bodyPr>
          <a:lstStyle/>
          <a:p>
            <a:r>
              <a:rPr lang="en-US" dirty="0">
                <a:latin typeface="Ysabeau" pitchFamily="2" charset="0"/>
                <a:ea typeface="Ysabeau" pitchFamily="2" charset="0"/>
                <a:cs typeface="Ysabeau" pitchFamily="2" charset="0"/>
              </a:rPr>
              <a:t>Free-Text Question (FTQA)</a:t>
            </a:r>
          </a:p>
        </p:txBody>
      </p:sp>
      <p:sp>
        <p:nvSpPr>
          <p:cNvPr id="8" name="TextBox 7">
            <a:extLst>
              <a:ext uri="{FF2B5EF4-FFF2-40B4-BE49-F238E27FC236}">
                <a16:creationId xmlns:a16="http://schemas.microsoft.com/office/drawing/2014/main" id="{2DD10571-C8D3-C1B3-F307-4725A553E172}"/>
              </a:ext>
            </a:extLst>
          </p:cNvPr>
          <p:cNvSpPr txBox="1"/>
          <p:nvPr/>
        </p:nvSpPr>
        <p:spPr>
          <a:xfrm>
            <a:off x="8821877" y="2454489"/>
            <a:ext cx="3208299" cy="646331"/>
          </a:xfrm>
          <a:prstGeom prst="rect">
            <a:avLst/>
          </a:prstGeom>
          <a:noFill/>
        </p:spPr>
        <p:txBody>
          <a:bodyPr wrap="square" rtlCol="0">
            <a:spAutoFit/>
          </a:bodyPr>
          <a:lstStyle/>
          <a:p>
            <a:r>
              <a:rPr lang="en-US" dirty="0">
                <a:latin typeface="Ysabeau" pitchFamily="2" charset="0"/>
                <a:ea typeface="Ysabeau" pitchFamily="2" charset="0"/>
                <a:cs typeface="Ysabeau" pitchFamily="2" charset="0"/>
              </a:rPr>
              <a:t>FTQA boosted by random guessing</a:t>
            </a:r>
          </a:p>
        </p:txBody>
      </p:sp>
      <p:sp>
        <p:nvSpPr>
          <p:cNvPr id="30" name="Rectangle 29">
            <a:extLst>
              <a:ext uri="{FF2B5EF4-FFF2-40B4-BE49-F238E27FC236}">
                <a16:creationId xmlns:a16="http://schemas.microsoft.com/office/drawing/2014/main" id="{DDF53A05-767D-E216-12C8-6B567F690433}"/>
              </a:ext>
            </a:extLst>
          </p:cNvPr>
          <p:cNvSpPr/>
          <p:nvPr/>
        </p:nvSpPr>
        <p:spPr>
          <a:xfrm>
            <a:off x="1553001" y="2553813"/>
            <a:ext cx="124964" cy="1440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4F6B6FD-784F-315E-80E4-8378438CE926}"/>
              </a:ext>
            </a:extLst>
          </p:cNvPr>
          <p:cNvSpPr/>
          <p:nvPr/>
        </p:nvSpPr>
        <p:spPr>
          <a:xfrm>
            <a:off x="1843364" y="3456756"/>
            <a:ext cx="124964" cy="518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16A4EE4-3848-0EC9-8162-2689FF3A44D8}"/>
              </a:ext>
            </a:extLst>
          </p:cNvPr>
          <p:cNvSpPr/>
          <p:nvPr/>
        </p:nvSpPr>
        <p:spPr>
          <a:xfrm>
            <a:off x="2121533" y="3204200"/>
            <a:ext cx="138217" cy="411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51F7109-B8F3-0847-B8BC-85ADFA383284}"/>
              </a:ext>
            </a:extLst>
          </p:cNvPr>
          <p:cNvSpPr/>
          <p:nvPr/>
        </p:nvSpPr>
        <p:spPr>
          <a:xfrm>
            <a:off x="2413738" y="3220074"/>
            <a:ext cx="124964" cy="3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CE16A10-4783-2B8B-DE51-6A0F766E7B33}"/>
              </a:ext>
            </a:extLst>
          </p:cNvPr>
          <p:cNvSpPr/>
          <p:nvPr/>
        </p:nvSpPr>
        <p:spPr>
          <a:xfrm>
            <a:off x="2699926" y="3157728"/>
            <a:ext cx="124964" cy="360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6908BCD-054E-7CE9-0ABD-A10CDAF873FC}"/>
              </a:ext>
            </a:extLst>
          </p:cNvPr>
          <p:cNvSpPr/>
          <p:nvPr/>
        </p:nvSpPr>
        <p:spPr>
          <a:xfrm>
            <a:off x="2985676" y="3145028"/>
            <a:ext cx="124964" cy="420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01FC8A5-BC1C-1C53-A2AF-9AA8F161ED42}"/>
              </a:ext>
            </a:extLst>
          </p:cNvPr>
          <p:cNvSpPr/>
          <p:nvPr/>
        </p:nvSpPr>
        <p:spPr>
          <a:xfrm>
            <a:off x="3271300" y="3293099"/>
            <a:ext cx="124964" cy="443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FC5AE13-7C0D-1E6D-5C97-6F9C963549CA}"/>
              </a:ext>
            </a:extLst>
          </p:cNvPr>
          <p:cNvSpPr/>
          <p:nvPr/>
        </p:nvSpPr>
        <p:spPr>
          <a:xfrm>
            <a:off x="3557362" y="3264523"/>
            <a:ext cx="124964" cy="40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BF16269-A6F7-DC7C-9126-A9BB5C45FC49}"/>
              </a:ext>
            </a:extLst>
          </p:cNvPr>
          <p:cNvSpPr/>
          <p:nvPr/>
        </p:nvSpPr>
        <p:spPr>
          <a:xfrm>
            <a:off x="3843112" y="3213723"/>
            <a:ext cx="124964" cy="3955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4211498-3348-4E7C-E72D-9DC6D9C2D2B6}"/>
              </a:ext>
            </a:extLst>
          </p:cNvPr>
          <p:cNvSpPr/>
          <p:nvPr/>
        </p:nvSpPr>
        <p:spPr>
          <a:xfrm>
            <a:off x="4132037" y="3251823"/>
            <a:ext cx="124964" cy="443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DF20BE1-2453-3B6B-24FD-C915016CE060}"/>
              </a:ext>
            </a:extLst>
          </p:cNvPr>
          <p:cNvSpPr/>
          <p:nvPr/>
        </p:nvSpPr>
        <p:spPr>
          <a:xfrm>
            <a:off x="4416004" y="3157726"/>
            <a:ext cx="130395" cy="407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35758D4-74CC-2919-497A-17EFE3D7D614}"/>
              </a:ext>
            </a:extLst>
          </p:cNvPr>
          <p:cNvSpPr/>
          <p:nvPr/>
        </p:nvSpPr>
        <p:spPr>
          <a:xfrm>
            <a:off x="5147640" y="3388309"/>
            <a:ext cx="124964" cy="407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63F83D5-B2CE-D975-FC96-B1EBCDFEFCC3}"/>
              </a:ext>
            </a:extLst>
          </p:cNvPr>
          <p:cNvSpPr/>
          <p:nvPr/>
        </p:nvSpPr>
        <p:spPr>
          <a:xfrm>
            <a:off x="5434097" y="3531467"/>
            <a:ext cx="124964" cy="467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9509DB4-A2D6-9048-627F-6474E910DEC0}"/>
              </a:ext>
            </a:extLst>
          </p:cNvPr>
          <p:cNvSpPr/>
          <p:nvPr/>
        </p:nvSpPr>
        <p:spPr>
          <a:xfrm>
            <a:off x="5720583" y="3640784"/>
            <a:ext cx="124964" cy="522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EF7356-4B0D-AB6C-BF33-0B0FB7314923}"/>
              </a:ext>
            </a:extLst>
          </p:cNvPr>
          <p:cNvSpPr/>
          <p:nvPr/>
        </p:nvSpPr>
        <p:spPr>
          <a:xfrm>
            <a:off x="6004890" y="3339274"/>
            <a:ext cx="124964" cy="683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846C86F-26B7-B154-85F6-B80F55F9A0CF}"/>
              </a:ext>
            </a:extLst>
          </p:cNvPr>
          <p:cNvSpPr/>
          <p:nvPr/>
        </p:nvSpPr>
        <p:spPr>
          <a:xfrm>
            <a:off x="6294439" y="3357746"/>
            <a:ext cx="124964" cy="98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6DB18E0-A945-EBF5-A3A9-D60890D0D86C}"/>
              </a:ext>
            </a:extLst>
          </p:cNvPr>
          <p:cNvSpPr/>
          <p:nvPr/>
        </p:nvSpPr>
        <p:spPr>
          <a:xfrm>
            <a:off x="6581950" y="3848665"/>
            <a:ext cx="124964" cy="575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E861266-158B-6643-8E5F-823A36F3124E}"/>
              </a:ext>
            </a:extLst>
          </p:cNvPr>
          <p:cNvSpPr/>
          <p:nvPr/>
        </p:nvSpPr>
        <p:spPr>
          <a:xfrm>
            <a:off x="6866286" y="3848665"/>
            <a:ext cx="124964" cy="663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2AFCCF8-16B7-C8FB-3B3C-E8B1A5AE2A3D}"/>
              </a:ext>
            </a:extLst>
          </p:cNvPr>
          <p:cNvSpPr/>
          <p:nvPr/>
        </p:nvSpPr>
        <p:spPr>
          <a:xfrm>
            <a:off x="7154816" y="3631548"/>
            <a:ext cx="124964" cy="531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6D3FC0B-4E41-4662-0D6C-73A2F3181A7F}"/>
              </a:ext>
            </a:extLst>
          </p:cNvPr>
          <p:cNvSpPr/>
          <p:nvPr/>
        </p:nvSpPr>
        <p:spPr>
          <a:xfrm>
            <a:off x="7439152" y="3432175"/>
            <a:ext cx="124964" cy="508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E44B027-A1D8-3297-4B21-F2EF65354404}"/>
              </a:ext>
            </a:extLst>
          </p:cNvPr>
          <p:cNvSpPr/>
          <p:nvPr/>
        </p:nvSpPr>
        <p:spPr>
          <a:xfrm>
            <a:off x="7727682" y="3796106"/>
            <a:ext cx="124964" cy="5967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F2E89E1-4706-44F8-A9ED-95D6A0B4FE8D}"/>
              </a:ext>
            </a:extLst>
          </p:cNvPr>
          <p:cNvSpPr/>
          <p:nvPr/>
        </p:nvSpPr>
        <p:spPr>
          <a:xfrm>
            <a:off x="8011594" y="3631548"/>
            <a:ext cx="124964" cy="529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1E82775-F935-B272-1125-701BB90C4E18}"/>
              </a:ext>
            </a:extLst>
          </p:cNvPr>
          <p:cNvSpPr/>
          <p:nvPr/>
        </p:nvSpPr>
        <p:spPr>
          <a:xfrm>
            <a:off x="8300124" y="3894594"/>
            <a:ext cx="124964" cy="623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03D0F20-E5D1-86AA-B8F6-60239BCD5988}"/>
              </a:ext>
            </a:extLst>
          </p:cNvPr>
          <p:cNvSpPr/>
          <p:nvPr/>
        </p:nvSpPr>
        <p:spPr>
          <a:xfrm>
            <a:off x="8584457" y="3974811"/>
            <a:ext cx="124964" cy="623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0E28E8B-02C4-5EFB-BF74-4556CC3794B8}"/>
              </a:ext>
            </a:extLst>
          </p:cNvPr>
          <p:cNvSpPr/>
          <p:nvPr/>
        </p:nvSpPr>
        <p:spPr>
          <a:xfrm>
            <a:off x="8873411" y="3736969"/>
            <a:ext cx="124964" cy="5806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82575FC-D60E-F6C3-290C-F946A49A6919}"/>
              </a:ext>
            </a:extLst>
          </p:cNvPr>
          <p:cNvSpPr/>
          <p:nvPr/>
        </p:nvSpPr>
        <p:spPr>
          <a:xfrm>
            <a:off x="9157745" y="3681652"/>
            <a:ext cx="124964" cy="527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671FCAF-05A4-3AD7-7CAB-7C2469F11183}"/>
              </a:ext>
            </a:extLst>
          </p:cNvPr>
          <p:cNvSpPr/>
          <p:nvPr/>
        </p:nvSpPr>
        <p:spPr>
          <a:xfrm>
            <a:off x="9446276" y="3631548"/>
            <a:ext cx="124964" cy="531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A3AEE736-5FBA-A045-1579-CA8EBFFDAC51}"/>
              </a:ext>
            </a:extLst>
          </p:cNvPr>
          <p:cNvCxnSpPr/>
          <p:nvPr/>
        </p:nvCxnSpPr>
        <p:spPr>
          <a:xfrm>
            <a:off x="1371600" y="4227232"/>
            <a:ext cx="317013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7F3ED1F-8566-F2B2-FC9D-A8D0F8C8362B}"/>
              </a:ext>
            </a:extLst>
          </p:cNvPr>
          <p:cNvCxnSpPr>
            <a:cxnSpLocks/>
          </p:cNvCxnSpPr>
          <p:nvPr/>
        </p:nvCxnSpPr>
        <p:spPr>
          <a:xfrm flipV="1">
            <a:off x="4971044" y="4227232"/>
            <a:ext cx="4600196" cy="22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2ED1899-D9AF-C555-010F-F986ED77B130}"/>
              </a:ext>
            </a:extLst>
          </p:cNvPr>
          <p:cNvSpPr/>
          <p:nvPr/>
        </p:nvSpPr>
        <p:spPr>
          <a:xfrm>
            <a:off x="8379890" y="2485745"/>
            <a:ext cx="3300560" cy="623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8D816F-4F85-DC90-582E-A7A42754AC82}"/>
              </a:ext>
            </a:extLst>
          </p:cNvPr>
          <p:cNvSpPr txBox="1"/>
          <p:nvPr/>
        </p:nvSpPr>
        <p:spPr>
          <a:xfrm>
            <a:off x="910872" y="1319709"/>
            <a:ext cx="5864479" cy="369332"/>
          </a:xfrm>
          <a:prstGeom prst="rect">
            <a:avLst/>
          </a:prstGeom>
          <a:noFill/>
        </p:spPr>
        <p:txBody>
          <a:bodyPr wrap="square">
            <a:spAutoFit/>
          </a:bodyPr>
          <a:lstStyle/>
          <a:p>
            <a:r>
              <a:rPr lang="en-US" sz="1800" b="0" dirty="0">
                <a:solidFill>
                  <a:schemeClr val="tx1">
                    <a:lumMod val="65000"/>
                    <a:lumOff val="35000"/>
                  </a:schemeClr>
                </a:solidFill>
                <a:latin typeface="Ysabeau Light" pitchFamily="2" charset="0"/>
                <a:ea typeface="Ysabeau Light" pitchFamily="2" charset="0"/>
                <a:cs typeface="Ysabeau Light" pitchFamily="2" charset="0"/>
              </a:rPr>
              <a:t>Reasonin</a:t>
            </a:r>
            <a:r>
              <a:rPr lang="en-US" dirty="0">
                <a:solidFill>
                  <a:schemeClr val="tx1">
                    <a:lumMod val="65000"/>
                    <a:lumOff val="35000"/>
                  </a:schemeClr>
                </a:solidFill>
                <a:latin typeface="Ysabeau Light" pitchFamily="2" charset="0"/>
                <a:ea typeface="Ysabeau Light" pitchFamily="2" charset="0"/>
                <a:cs typeface="Ysabeau Light" pitchFamily="2" charset="0"/>
              </a:rPr>
              <a:t>g Models are Test Exploiters [Raman et al. 2026]</a:t>
            </a:r>
            <a:endParaRPr lang="en-US" dirty="0"/>
          </a:p>
        </p:txBody>
      </p:sp>
    </p:spTree>
    <p:extLst>
      <p:ext uri="{BB962C8B-B14F-4D97-AF65-F5344CB8AC3E}">
        <p14:creationId xmlns:p14="http://schemas.microsoft.com/office/powerpoint/2010/main" val="26965284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94EF-E7F7-04D8-571A-88DFBA13E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AA79C-60B1-B4E7-E328-1AF7B3A3737A}"/>
              </a:ext>
            </a:extLst>
          </p:cNvPr>
          <p:cNvSpPr>
            <a:spLocks noGrp="1"/>
          </p:cNvSpPr>
          <p:nvPr>
            <p:ph type="title"/>
          </p:nvPr>
        </p:nvSpPr>
        <p:spPr/>
        <p:txBody>
          <a:bodyPr>
            <a:normAutofit/>
          </a:bodyPr>
          <a:lstStyle/>
          <a:p>
            <a:r>
              <a:rPr lang="en-US" dirty="0"/>
              <a:t>The question can often be gamed</a:t>
            </a:r>
          </a:p>
        </p:txBody>
      </p:sp>
      <p:pic>
        <p:nvPicPr>
          <p:cNvPr id="5" name="Content Placeholder 4">
            <a:extLst>
              <a:ext uri="{FF2B5EF4-FFF2-40B4-BE49-F238E27FC236}">
                <a16:creationId xmlns:a16="http://schemas.microsoft.com/office/drawing/2014/main" id="{83A50F6C-2F11-132E-FB14-E26A567715F8}"/>
              </a:ext>
            </a:extLst>
          </p:cNvPr>
          <p:cNvPicPr>
            <a:picLocks noGrp="1" noChangeAspect="1"/>
          </p:cNvPicPr>
          <p:nvPr>
            <p:ph idx="1"/>
          </p:nvPr>
        </p:nvPicPr>
        <p:blipFill>
          <a:blip r:embed="rId2"/>
          <a:stretch>
            <a:fillRect/>
          </a:stretch>
        </p:blipFill>
        <p:spPr>
          <a:xfrm>
            <a:off x="774700" y="1967027"/>
            <a:ext cx="9157549" cy="4351338"/>
          </a:xfrm>
          <a:prstGeom prst="rect">
            <a:avLst/>
          </a:prstGeom>
        </p:spPr>
      </p:pic>
      <p:sp>
        <p:nvSpPr>
          <p:cNvPr id="9" name="Rectangle 8">
            <a:extLst>
              <a:ext uri="{FF2B5EF4-FFF2-40B4-BE49-F238E27FC236}">
                <a16:creationId xmlns:a16="http://schemas.microsoft.com/office/drawing/2014/main" id="{90D4C33E-5994-1D13-65FC-6AB4B2EDCF21}"/>
              </a:ext>
            </a:extLst>
          </p:cNvPr>
          <p:cNvSpPr/>
          <p:nvPr/>
        </p:nvSpPr>
        <p:spPr>
          <a:xfrm>
            <a:off x="8887618" y="2050256"/>
            <a:ext cx="793807" cy="714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51E9A1-E774-DA48-1D2B-908AFDE0E4A5}"/>
              </a:ext>
            </a:extLst>
          </p:cNvPr>
          <p:cNvSpPr txBox="1"/>
          <p:nvPr/>
        </p:nvSpPr>
        <p:spPr>
          <a:xfrm>
            <a:off x="8821878" y="1947363"/>
            <a:ext cx="3435556" cy="353943"/>
          </a:xfrm>
          <a:prstGeom prst="rect">
            <a:avLst/>
          </a:prstGeom>
          <a:noFill/>
        </p:spPr>
        <p:txBody>
          <a:bodyPr wrap="none" rtlCol="0">
            <a:spAutoFit/>
          </a:bodyPr>
          <a:lstStyle/>
          <a:p>
            <a:r>
              <a:rPr lang="en-US" sz="1700" dirty="0">
                <a:latin typeface="Ysabeau" pitchFamily="2" charset="0"/>
                <a:ea typeface="Ysabeau" pitchFamily="2" charset="0"/>
                <a:cs typeface="Ysabeau" pitchFamily="2" charset="0"/>
              </a:rPr>
              <a:t>Multiple-Choice Question (MCQA)</a:t>
            </a:r>
          </a:p>
        </p:txBody>
      </p:sp>
      <p:sp>
        <p:nvSpPr>
          <p:cNvPr id="7" name="TextBox 6">
            <a:extLst>
              <a:ext uri="{FF2B5EF4-FFF2-40B4-BE49-F238E27FC236}">
                <a16:creationId xmlns:a16="http://schemas.microsoft.com/office/drawing/2014/main" id="{E063278E-64D0-D5C9-0B83-1B089154D99B}"/>
              </a:ext>
            </a:extLst>
          </p:cNvPr>
          <p:cNvSpPr txBox="1"/>
          <p:nvPr/>
        </p:nvSpPr>
        <p:spPr>
          <a:xfrm>
            <a:off x="8821878" y="2191568"/>
            <a:ext cx="2917786" cy="369332"/>
          </a:xfrm>
          <a:prstGeom prst="rect">
            <a:avLst/>
          </a:prstGeom>
          <a:noFill/>
        </p:spPr>
        <p:txBody>
          <a:bodyPr wrap="none" rtlCol="0">
            <a:spAutoFit/>
          </a:bodyPr>
          <a:lstStyle/>
          <a:p>
            <a:r>
              <a:rPr lang="en-US" dirty="0">
                <a:latin typeface="Ysabeau" pitchFamily="2" charset="0"/>
                <a:ea typeface="Ysabeau" pitchFamily="2" charset="0"/>
                <a:cs typeface="Ysabeau" pitchFamily="2" charset="0"/>
              </a:rPr>
              <a:t>Free-Text Question (FTQA)</a:t>
            </a:r>
          </a:p>
        </p:txBody>
      </p:sp>
      <p:sp>
        <p:nvSpPr>
          <p:cNvPr id="8" name="TextBox 7">
            <a:extLst>
              <a:ext uri="{FF2B5EF4-FFF2-40B4-BE49-F238E27FC236}">
                <a16:creationId xmlns:a16="http://schemas.microsoft.com/office/drawing/2014/main" id="{0CC6482A-1B67-ECC5-102F-A91B32B28EE8}"/>
              </a:ext>
            </a:extLst>
          </p:cNvPr>
          <p:cNvSpPr txBox="1"/>
          <p:nvPr/>
        </p:nvSpPr>
        <p:spPr>
          <a:xfrm>
            <a:off x="8821877" y="2454489"/>
            <a:ext cx="3208299" cy="646331"/>
          </a:xfrm>
          <a:prstGeom prst="rect">
            <a:avLst/>
          </a:prstGeom>
          <a:noFill/>
        </p:spPr>
        <p:txBody>
          <a:bodyPr wrap="square" rtlCol="0">
            <a:spAutoFit/>
          </a:bodyPr>
          <a:lstStyle/>
          <a:p>
            <a:r>
              <a:rPr lang="en-US" dirty="0">
                <a:latin typeface="Ysabeau" pitchFamily="2" charset="0"/>
                <a:ea typeface="Ysabeau" pitchFamily="2" charset="0"/>
                <a:cs typeface="Ysabeau" pitchFamily="2" charset="0"/>
              </a:rPr>
              <a:t>FTQA boosted by random guessing</a:t>
            </a:r>
          </a:p>
        </p:txBody>
      </p:sp>
      <p:sp>
        <p:nvSpPr>
          <p:cNvPr id="26" name="Left Brace 25">
            <a:extLst>
              <a:ext uri="{FF2B5EF4-FFF2-40B4-BE49-F238E27FC236}">
                <a16:creationId xmlns:a16="http://schemas.microsoft.com/office/drawing/2014/main" id="{8E6CE8A5-6FB8-5633-9845-FD47B992558D}"/>
              </a:ext>
            </a:extLst>
          </p:cNvPr>
          <p:cNvSpPr/>
          <p:nvPr/>
        </p:nvSpPr>
        <p:spPr>
          <a:xfrm rot="10800000">
            <a:off x="4167231" y="2389305"/>
            <a:ext cx="159543" cy="835736"/>
          </a:xfrm>
          <a:prstGeom prst="leftBrace">
            <a:avLst>
              <a:gd name="adj1" fmla="val 49328"/>
              <a:gd name="adj2" fmla="val 4882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27">
            <a:extLst>
              <a:ext uri="{FF2B5EF4-FFF2-40B4-BE49-F238E27FC236}">
                <a16:creationId xmlns:a16="http://schemas.microsoft.com/office/drawing/2014/main" id="{9013A149-FD0B-853A-94B3-407962F6F788}"/>
              </a:ext>
            </a:extLst>
          </p:cNvPr>
          <p:cNvPicPr>
            <a:picLocks noChangeAspect="1"/>
          </p:cNvPicPr>
          <p:nvPr/>
        </p:nvPicPr>
        <p:blipFill>
          <a:blip r:embed="rId3"/>
          <a:stretch>
            <a:fillRect/>
          </a:stretch>
        </p:blipFill>
        <p:spPr>
          <a:xfrm>
            <a:off x="4301800" y="1661570"/>
            <a:ext cx="2412942" cy="1572721"/>
          </a:xfrm>
          <a:prstGeom prst="rect">
            <a:avLst/>
          </a:prstGeom>
        </p:spPr>
      </p:pic>
      <p:sp>
        <p:nvSpPr>
          <p:cNvPr id="29" name="TextBox 28">
            <a:extLst>
              <a:ext uri="{FF2B5EF4-FFF2-40B4-BE49-F238E27FC236}">
                <a16:creationId xmlns:a16="http://schemas.microsoft.com/office/drawing/2014/main" id="{60E78A33-A134-9BE8-0EFC-70750A741E82}"/>
              </a:ext>
            </a:extLst>
          </p:cNvPr>
          <p:cNvSpPr txBox="1"/>
          <p:nvPr/>
        </p:nvSpPr>
        <p:spPr>
          <a:xfrm>
            <a:off x="7037928" y="4294094"/>
            <a:ext cx="4851085" cy="830997"/>
          </a:xfrm>
          <a:prstGeom prst="rect">
            <a:avLst/>
          </a:prstGeom>
          <a:solidFill>
            <a:srgbClr val="FFFFFF"/>
          </a:solidFill>
        </p:spPr>
        <p:txBody>
          <a:bodyPr wrap="square" rtlCol="0">
            <a:spAutoFit/>
          </a:bodyPr>
          <a:lstStyle/>
          <a:p>
            <a:r>
              <a:rPr lang="en-US" sz="2400" dirty="0">
                <a:latin typeface="Ysabeau Light" pitchFamily="2" charset="0"/>
                <a:ea typeface="Ysabeau Light" pitchFamily="2" charset="0"/>
                <a:cs typeface="Ysabeau Light" pitchFamily="2" charset="0"/>
              </a:rPr>
              <a:t>If MCQA &gt; (FTQA + guessing), models are gaming the options</a:t>
            </a:r>
            <a:endParaRPr lang="en-US" sz="2400" i="1" dirty="0">
              <a:latin typeface="Ysabeau Light" pitchFamily="2" charset="0"/>
              <a:ea typeface="Ysabeau Light" pitchFamily="2" charset="0"/>
              <a:cs typeface="Ysabeau Light" pitchFamily="2" charset="0"/>
            </a:endParaRPr>
          </a:p>
        </p:txBody>
      </p:sp>
      <p:sp>
        <p:nvSpPr>
          <p:cNvPr id="4" name="TextBox 3">
            <a:extLst>
              <a:ext uri="{FF2B5EF4-FFF2-40B4-BE49-F238E27FC236}">
                <a16:creationId xmlns:a16="http://schemas.microsoft.com/office/drawing/2014/main" id="{C63F82DE-133F-A93C-1D99-CE5096B984E7}"/>
              </a:ext>
            </a:extLst>
          </p:cNvPr>
          <p:cNvSpPr txBox="1"/>
          <p:nvPr/>
        </p:nvSpPr>
        <p:spPr>
          <a:xfrm>
            <a:off x="910872" y="1319709"/>
            <a:ext cx="5864479" cy="369332"/>
          </a:xfrm>
          <a:prstGeom prst="rect">
            <a:avLst/>
          </a:prstGeom>
          <a:noFill/>
        </p:spPr>
        <p:txBody>
          <a:bodyPr wrap="square">
            <a:spAutoFit/>
          </a:bodyPr>
          <a:lstStyle/>
          <a:p>
            <a:r>
              <a:rPr lang="en-US" sz="1800" b="0" dirty="0">
                <a:solidFill>
                  <a:schemeClr val="tx1">
                    <a:lumMod val="65000"/>
                    <a:lumOff val="35000"/>
                  </a:schemeClr>
                </a:solidFill>
                <a:latin typeface="Ysabeau Light" pitchFamily="2" charset="0"/>
                <a:ea typeface="Ysabeau Light" pitchFamily="2" charset="0"/>
                <a:cs typeface="Ysabeau Light" pitchFamily="2" charset="0"/>
              </a:rPr>
              <a:t>Reasonin</a:t>
            </a:r>
            <a:r>
              <a:rPr lang="en-US" dirty="0">
                <a:solidFill>
                  <a:schemeClr val="tx1">
                    <a:lumMod val="65000"/>
                    <a:lumOff val="35000"/>
                  </a:schemeClr>
                </a:solidFill>
                <a:latin typeface="Ysabeau Light" pitchFamily="2" charset="0"/>
                <a:ea typeface="Ysabeau Light" pitchFamily="2" charset="0"/>
                <a:cs typeface="Ysabeau Light" pitchFamily="2" charset="0"/>
              </a:rPr>
              <a:t>g Models are Test Exploiters [Raman et al. 2026]</a:t>
            </a:r>
            <a:endParaRPr lang="en-US" dirty="0"/>
          </a:p>
        </p:txBody>
      </p:sp>
    </p:spTree>
    <p:extLst>
      <p:ext uri="{BB962C8B-B14F-4D97-AF65-F5344CB8AC3E}">
        <p14:creationId xmlns:p14="http://schemas.microsoft.com/office/powerpoint/2010/main" val="28574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353F-AFE8-11F6-BBC1-178C048D6172}"/>
              </a:ext>
            </a:extLst>
          </p:cNvPr>
          <p:cNvSpPr>
            <a:spLocks noGrp="1"/>
          </p:cNvSpPr>
          <p:nvPr>
            <p:ph type="title"/>
          </p:nvPr>
        </p:nvSpPr>
        <p:spPr/>
        <p:txBody>
          <a:bodyPr>
            <a:normAutofit/>
          </a:bodyPr>
          <a:lstStyle/>
          <a:p>
            <a:r>
              <a:rPr lang="en-US" dirty="0"/>
              <a:t>Takeaways</a:t>
            </a:r>
          </a:p>
        </p:txBody>
      </p:sp>
      <p:sp>
        <p:nvSpPr>
          <p:cNvPr id="3" name="Content Placeholder 2">
            <a:extLst>
              <a:ext uri="{FF2B5EF4-FFF2-40B4-BE49-F238E27FC236}">
                <a16:creationId xmlns:a16="http://schemas.microsoft.com/office/drawing/2014/main" id="{4C42303D-745E-5ABE-6559-035B647E30FE}"/>
              </a:ext>
            </a:extLst>
          </p:cNvPr>
          <p:cNvSpPr>
            <a:spLocks noGrp="1"/>
          </p:cNvSpPr>
          <p:nvPr>
            <p:ph idx="1"/>
          </p:nvPr>
        </p:nvSpPr>
        <p:spPr>
          <a:xfrm>
            <a:off x="1402774" y="1603947"/>
            <a:ext cx="9951026" cy="4351338"/>
          </a:xfrm>
        </p:spPr>
        <p:txBody>
          <a:bodyPr/>
          <a:lstStyle/>
          <a:p>
            <a:pPr marL="0" indent="0">
              <a:lnSpc>
                <a:spcPct val="200000"/>
              </a:lnSpc>
              <a:buNone/>
            </a:pPr>
            <a:r>
              <a:rPr lang="en-US" dirty="0"/>
              <a:t>Look beyond the average; models </a:t>
            </a:r>
            <a:r>
              <a:rPr lang="en-CA" dirty="0"/>
              <a:t>fail in regions</a:t>
            </a:r>
            <a:endParaRPr lang="en-US" dirty="0"/>
          </a:p>
          <a:p>
            <a:pPr marL="0" indent="0">
              <a:lnSpc>
                <a:spcPct val="200000"/>
              </a:lnSpc>
              <a:buNone/>
            </a:pPr>
            <a:r>
              <a:rPr lang="en-CA" dirty="0"/>
              <a:t>Certify these regional failures through statistical guarantees</a:t>
            </a:r>
          </a:p>
          <a:p>
            <a:pPr marL="0" indent="0">
              <a:lnSpc>
                <a:spcPct val="200000"/>
              </a:lnSpc>
              <a:buNone/>
            </a:pPr>
            <a:r>
              <a:rPr lang="en-CA" dirty="0"/>
              <a:t>Validate the measurement channel. A certificate is only useful</a:t>
            </a:r>
          </a:p>
          <a:p>
            <a:pPr marL="0" indent="0">
              <a:lnSpc>
                <a:spcPct val="100000"/>
              </a:lnSpc>
              <a:spcBef>
                <a:spcPts val="400"/>
              </a:spcBef>
              <a:buNone/>
            </a:pPr>
            <a:r>
              <a:rPr lang="en-CA" dirty="0"/>
              <a:t>when the score reveals the capability we care about</a:t>
            </a:r>
          </a:p>
        </p:txBody>
      </p:sp>
      <p:sp>
        <p:nvSpPr>
          <p:cNvPr id="5" name="Oval 4">
            <a:extLst>
              <a:ext uri="{FF2B5EF4-FFF2-40B4-BE49-F238E27FC236}">
                <a16:creationId xmlns:a16="http://schemas.microsoft.com/office/drawing/2014/main" id="{799B1560-E899-652D-5BA3-1C0303A47DA2}"/>
              </a:ext>
            </a:extLst>
          </p:cNvPr>
          <p:cNvSpPr>
            <a:spLocks noChangeAspect="1"/>
          </p:cNvSpPr>
          <p:nvPr/>
        </p:nvSpPr>
        <p:spPr>
          <a:xfrm>
            <a:off x="951716" y="1928289"/>
            <a:ext cx="372386" cy="37238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en-US" dirty="0">
              <a:latin typeface="Ysabeau" pitchFamily="2" charset="0"/>
              <a:ea typeface="Ysabeau" pitchFamily="2" charset="0"/>
              <a:cs typeface="Ysabeau" pitchFamily="2" charset="0"/>
            </a:endParaRPr>
          </a:p>
        </p:txBody>
      </p:sp>
      <p:sp>
        <p:nvSpPr>
          <p:cNvPr id="6" name="TextBox 5">
            <a:extLst>
              <a:ext uri="{FF2B5EF4-FFF2-40B4-BE49-F238E27FC236}">
                <a16:creationId xmlns:a16="http://schemas.microsoft.com/office/drawing/2014/main" id="{148CB29F-5909-F02E-470B-0F063B8015A4}"/>
              </a:ext>
            </a:extLst>
          </p:cNvPr>
          <p:cNvSpPr txBox="1"/>
          <p:nvPr/>
        </p:nvSpPr>
        <p:spPr>
          <a:xfrm>
            <a:off x="1036731" y="1938983"/>
            <a:ext cx="304892" cy="400110"/>
          </a:xfrm>
          <a:prstGeom prst="rect">
            <a:avLst/>
          </a:prstGeom>
          <a:noFill/>
        </p:spPr>
        <p:txBody>
          <a:bodyPr wrap="none" rtlCol="0">
            <a:spAutoFit/>
          </a:bodyPr>
          <a:lstStyle/>
          <a:p>
            <a:r>
              <a:rPr lang="en-US" sz="2000" b="1" dirty="0">
                <a:solidFill>
                  <a:schemeClr val="bg1"/>
                </a:solidFill>
                <a:latin typeface="Fraunces 9pt SemiBold" pitchFamily="2" charset="77"/>
                <a:ea typeface="Ysabeau" pitchFamily="2" charset="0"/>
                <a:cs typeface="Ysabeau" pitchFamily="2" charset="0"/>
              </a:rPr>
              <a:t>1</a:t>
            </a:r>
          </a:p>
        </p:txBody>
      </p:sp>
      <p:sp>
        <p:nvSpPr>
          <p:cNvPr id="8" name="Oval 7">
            <a:extLst>
              <a:ext uri="{FF2B5EF4-FFF2-40B4-BE49-F238E27FC236}">
                <a16:creationId xmlns:a16="http://schemas.microsoft.com/office/drawing/2014/main" id="{AC59ED80-B96D-ACF1-C177-217D0ADEC06B}"/>
              </a:ext>
            </a:extLst>
          </p:cNvPr>
          <p:cNvSpPr>
            <a:spLocks noChangeAspect="1"/>
          </p:cNvSpPr>
          <p:nvPr/>
        </p:nvSpPr>
        <p:spPr>
          <a:xfrm>
            <a:off x="951716" y="2926752"/>
            <a:ext cx="368675" cy="36867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en-US" dirty="0">
              <a:latin typeface="Ysabeau" pitchFamily="2" charset="0"/>
              <a:ea typeface="Ysabeau" pitchFamily="2" charset="0"/>
              <a:cs typeface="Ysabeau" pitchFamily="2" charset="0"/>
            </a:endParaRPr>
          </a:p>
        </p:txBody>
      </p:sp>
      <p:sp>
        <p:nvSpPr>
          <p:cNvPr id="9" name="TextBox 8">
            <a:extLst>
              <a:ext uri="{FF2B5EF4-FFF2-40B4-BE49-F238E27FC236}">
                <a16:creationId xmlns:a16="http://schemas.microsoft.com/office/drawing/2014/main" id="{87E5EA4E-A0AB-69F6-9A62-55941833ACBA}"/>
              </a:ext>
            </a:extLst>
          </p:cNvPr>
          <p:cNvSpPr txBox="1"/>
          <p:nvPr/>
        </p:nvSpPr>
        <p:spPr>
          <a:xfrm>
            <a:off x="1017495" y="2941496"/>
            <a:ext cx="343364" cy="400110"/>
          </a:xfrm>
          <a:prstGeom prst="rect">
            <a:avLst/>
          </a:prstGeom>
          <a:noFill/>
        </p:spPr>
        <p:txBody>
          <a:bodyPr wrap="none" rtlCol="0">
            <a:spAutoFit/>
          </a:bodyPr>
          <a:lstStyle/>
          <a:p>
            <a:r>
              <a:rPr lang="en-US" sz="2000" b="1" dirty="0">
                <a:solidFill>
                  <a:schemeClr val="bg1"/>
                </a:solidFill>
                <a:latin typeface="Fraunces 9pt SemiBold" pitchFamily="2" charset="77"/>
                <a:ea typeface="Ysabeau" pitchFamily="2" charset="0"/>
                <a:cs typeface="Ysabeau" pitchFamily="2" charset="0"/>
              </a:rPr>
              <a:t>2</a:t>
            </a:r>
          </a:p>
        </p:txBody>
      </p:sp>
      <p:sp>
        <p:nvSpPr>
          <p:cNvPr id="11" name="Oval 10">
            <a:extLst>
              <a:ext uri="{FF2B5EF4-FFF2-40B4-BE49-F238E27FC236}">
                <a16:creationId xmlns:a16="http://schemas.microsoft.com/office/drawing/2014/main" id="{0671ADD6-E420-31E7-32D1-1EC4B3FBB1CD}"/>
              </a:ext>
            </a:extLst>
          </p:cNvPr>
          <p:cNvSpPr>
            <a:spLocks noChangeAspect="1"/>
          </p:cNvSpPr>
          <p:nvPr/>
        </p:nvSpPr>
        <p:spPr>
          <a:xfrm>
            <a:off x="958006" y="3914991"/>
            <a:ext cx="364449" cy="3644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en-US" dirty="0">
              <a:latin typeface="Ysabeau" pitchFamily="2" charset="0"/>
              <a:ea typeface="Ysabeau" pitchFamily="2" charset="0"/>
              <a:cs typeface="Ysabeau" pitchFamily="2" charset="0"/>
            </a:endParaRPr>
          </a:p>
        </p:txBody>
      </p:sp>
      <p:sp>
        <p:nvSpPr>
          <p:cNvPr id="12" name="TextBox 11">
            <a:extLst>
              <a:ext uri="{FF2B5EF4-FFF2-40B4-BE49-F238E27FC236}">
                <a16:creationId xmlns:a16="http://schemas.microsoft.com/office/drawing/2014/main" id="{81FE1B21-A58A-D841-D21A-16F7B34AB208}"/>
              </a:ext>
            </a:extLst>
          </p:cNvPr>
          <p:cNvSpPr txBox="1"/>
          <p:nvPr/>
        </p:nvSpPr>
        <p:spPr>
          <a:xfrm>
            <a:off x="1027945" y="3929265"/>
            <a:ext cx="308098" cy="400110"/>
          </a:xfrm>
          <a:prstGeom prst="rect">
            <a:avLst/>
          </a:prstGeom>
          <a:noFill/>
        </p:spPr>
        <p:txBody>
          <a:bodyPr wrap="square" rtlCol="0">
            <a:spAutoFit/>
          </a:bodyPr>
          <a:lstStyle/>
          <a:p>
            <a:r>
              <a:rPr lang="en-US" sz="2000" b="1" dirty="0">
                <a:solidFill>
                  <a:schemeClr val="bg1"/>
                </a:solidFill>
                <a:latin typeface="Fraunces 9pt SemiBold" pitchFamily="2" charset="77"/>
                <a:ea typeface="Ysabeau" pitchFamily="2" charset="0"/>
                <a:cs typeface="Ysabeau" pitchFamily="2" charset="0"/>
              </a:rPr>
              <a:t>3</a:t>
            </a:r>
          </a:p>
        </p:txBody>
      </p:sp>
      <p:sp>
        <p:nvSpPr>
          <p:cNvPr id="14" name="TextBox 13">
            <a:extLst>
              <a:ext uri="{FF2B5EF4-FFF2-40B4-BE49-F238E27FC236}">
                <a16:creationId xmlns:a16="http://schemas.microsoft.com/office/drawing/2014/main" id="{22BE5FCA-6B57-9EDC-44B8-3757396EB329}"/>
              </a:ext>
            </a:extLst>
          </p:cNvPr>
          <p:cNvSpPr txBox="1"/>
          <p:nvPr/>
        </p:nvSpPr>
        <p:spPr>
          <a:xfrm>
            <a:off x="2002476" y="5342353"/>
            <a:ext cx="8187047" cy="954107"/>
          </a:xfrm>
          <a:prstGeom prst="rect">
            <a:avLst/>
          </a:prstGeom>
          <a:solidFill>
            <a:srgbClr val="A855F8">
              <a:alpha val="32549"/>
            </a:srgbClr>
          </a:solidFill>
        </p:spPr>
        <p:txBody>
          <a:bodyPr wrap="square">
            <a:spAutoFit/>
          </a:bodyPr>
          <a:lstStyle/>
          <a:p>
            <a:pPr algn="ctr"/>
            <a:r>
              <a:rPr lang="en-US" sz="2800" dirty="0">
                <a:latin typeface="Ysabeau Medium" pitchFamily="2" charset="0"/>
                <a:ea typeface="Ysabeau Medium" pitchFamily="2" charset="0"/>
                <a:cs typeface="Ysabeau Medium" pitchFamily="2" charset="0"/>
              </a:rPr>
              <a:t>Trust means knowing where a model works, where it fails, and what your evidence actually measures.</a:t>
            </a:r>
          </a:p>
        </p:txBody>
      </p:sp>
      <p:pic>
        <p:nvPicPr>
          <p:cNvPr id="15" name="Picture 14">
            <a:extLst>
              <a:ext uri="{FF2B5EF4-FFF2-40B4-BE49-F238E27FC236}">
                <a16:creationId xmlns:a16="http://schemas.microsoft.com/office/drawing/2014/main" id="{5C514B73-D68D-6BDB-7C38-AAF567DC08CE}"/>
              </a:ext>
            </a:extLst>
          </p:cNvPr>
          <p:cNvPicPr>
            <a:picLocks noChangeAspect="1"/>
          </p:cNvPicPr>
          <p:nvPr/>
        </p:nvPicPr>
        <p:blipFill>
          <a:blip r:embed="rId3"/>
          <a:stretch>
            <a:fillRect/>
          </a:stretch>
        </p:blipFill>
        <p:spPr>
          <a:xfrm>
            <a:off x="8842990" y="534270"/>
            <a:ext cx="1119600" cy="1119600"/>
          </a:xfrm>
          <a:prstGeom prst="rect">
            <a:avLst/>
          </a:prstGeom>
          <a:ln>
            <a:noFill/>
          </a:ln>
        </p:spPr>
      </p:pic>
      <p:pic>
        <p:nvPicPr>
          <p:cNvPr id="16" name="Picture 15">
            <a:extLst>
              <a:ext uri="{FF2B5EF4-FFF2-40B4-BE49-F238E27FC236}">
                <a16:creationId xmlns:a16="http://schemas.microsoft.com/office/drawing/2014/main" id="{E9A412EE-83C6-D15C-2348-08C8FFE3F9CA}"/>
              </a:ext>
            </a:extLst>
          </p:cNvPr>
          <p:cNvPicPr>
            <a:picLocks noChangeAspect="1"/>
          </p:cNvPicPr>
          <p:nvPr/>
        </p:nvPicPr>
        <p:blipFill>
          <a:blip r:embed="rId4"/>
          <a:stretch>
            <a:fillRect/>
          </a:stretch>
        </p:blipFill>
        <p:spPr>
          <a:xfrm>
            <a:off x="10189523" y="534270"/>
            <a:ext cx="1119600" cy="1119600"/>
          </a:xfrm>
          <a:prstGeom prst="rect">
            <a:avLst/>
          </a:prstGeom>
          <a:ln>
            <a:noFill/>
          </a:ln>
        </p:spPr>
      </p:pic>
      <p:sp>
        <p:nvSpPr>
          <p:cNvPr id="17" name="TextBox 16">
            <a:extLst>
              <a:ext uri="{FF2B5EF4-FFF2-40B4-BE49-F238E27FC236}">
                <a16:creationId xmlns:a16="http://schemas.microsoft.com/office/drawing/2014/main" id="{42476FC1-D45C-6EB2-3A74-13AEB4B85905}"/>
              </a:ext>
            </a:extLst>
          </p:cNvPr>
          <p:cNvSpPr txBox="1"/>
          <p:nvPr/>
        </p:nvSpPr>
        <p:spPr>
          <a:xfrm>
            <a:off x="10057179" y="1603115"/>
            <a:ext cx="1384288" cy="322659"/>
          </a:xfrm>
          <a:prstGeom prst="roundRect">
            <a:avLst>
              <a:gd name="adj" fmla="val 9073"/>
            </a:avLst>
          </a:prstGeom>
          <a:noFill/>
          <a:ln>
            <a:noFill/>
          </a:ln>
        </p:spPr>
        <p:txBody>
          <a:bodyPr wrap="square" rtlCol="0">
            <a:spAutoFit/>
          </a:bodyPr>
          <a:lstStyle/>
          <a:p>
            <a:pPr algn="ctr"/>
            <a:r>
              <a:rPr lang="en-CA" sz="1400" dirty="0">
                <a:latin typeface="CMU Bright Roman" panose="02000603000000000000" pitchFamily="2" charset="0"/>
                <a:ea typeface="CMU Bright Roman" panose="02000603000000000000" pitchFamily="2" charset="0"/>
                <a:cs typeface="CMU Bright Roman" panose="02000603000000000000" pitchFamily="2" charset="0"/>
              </a:rPr>
              <a:t>Test Exploiters</a:t>
            </a:r>
          </a:p>
        </p:txBody>
      </p:sp>
      <p:sp>
        <p:nvSpPr>
          <p:cNvPr id="18" name="TextBox 17">
            <a:extLst>
              <a:ext uri="{FF2B5EF4-FFF2-40B4-BE49-F238E27FC236}">
                <a16:creationId xmlns:a16="http://schemas.microsoft.com/office/drawing/2014/main" id="{A5A86DB3-3736-2D67-74C2-D15102547A19}"/>
              </a:ext>
            </a:extLst>
          </p:cNvPr>
          <p:cNvSpPr txBox="1"/>
          <p:nvPr/>
        </p:nvSpPr>
        <p:spPr>
          <a:xfrm>
            <a:off x="8842990" y="1603114"/>
            <a:ext cx="1129552" cy="322659"/>
          </a:xfrm>
          <a:prstGeom prst="roundRect">
            <a:avLst>
              <a:gd name="adj" fmla="val 9073"/>
            </a:avLst>
          </a:prstGeom>
          <a:noFill/>
          <a:ln>
            <a:noFill/>
          </a:ln>
        </p:spPr>
        <p:txBody>
          <a:bodyPr wrap="square" rtlCol="0">
            <a:spAutoFit/>
          </a:bodyPr>
          <a:lstStyle/>
          <a:p>
            <a:pPr algn="ctr"/>
            <a:r>
              <a:rPr lang="en-CA" sz="1400" dirty="0" err="1">
                <a:latin typeface="CMU Bright Roman" panose="02000603000000000000" pitchFamily="2" charset="0"/>
                <a:ea typeface="CMU Bright Roman" panose="02000603000000000000" pitchFamily="2" charset="0"/>
                <a:cs typeface="CMU Bright Roman" panose="02000603000000000000" pitchFamily="2" charset="0"/>
              </a:rPr>
              <a:t>QuickScope</a:t>
            </a:r>
            <a:endParaRPr lang="en-CA" sz="1400" dirty="0">
              <a:latin typeface="CMU Bright Roman" panose="02000603000000000000" pitchFamily="2" charset="0"/>
              <a:ea typeface="CMU Bright Roman" panose="02000603000000000000" pitchFamily="2" charset="0"/>
              <a:cs typeface="CMU Bright Roman" panose="02000603000000000000" pitchFamily="2" charset="0"/>
            </a:endParaRPr>
          </a:p>
        </p:txBody>
      </p:sp>
    </p:spTree>
    <p:extLst>
      <p:ext uri="{BB962C8B-B14F-4D97-AF65-F5344CB8AC3E}">
        <p14:creationId xmlns:p14="http://schemas.microsoft.com/office/powerpoint/2010/main" val="191236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A4EC5-9CC5-FFAD-A8B6-B837A6507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9E1E1-A812-24A9-4597-0B4DEFFE600D}"/>
              </a:ext>
            </a:extLst>
          </p:cNvPr>
          <p:cNvSpPr>
            <a:spLocks noGrp="1"/>
          </p:cNvSpPr>
          <p:nvPr>
            <p:ph type="title"/>
          </p:nvPr>
        </p:nvSpPr>
        <p:spPr/>
        <p:txBody>
          <a:bodyPr>
            <a:normAutofit/>
          </a:bodyPr>
          <a:lstStyle/>
          <a:p>
            <a:r>
              <a:rPr lang="en-US" sz="4200" b="1" dirty="0">
                <a:latin typeface="Ysabeau Infant SemiBold" pitchFamily="2" charset="0"/>
                <a:ea typeface="Ysabeau Infant SemiBold" pitchFamily="2" charset="0"/>
                <a:cs typeface="Ysabeau Infant SemiBold" pitchFamily="2" charset="0"/>
              </a:rPr>
              <a:t>A common paradigm is average performance</a:t>
            </a:r>
          </a:p>
        </p:txBody>
      </p:sp>
      <p:pic>
        <p:nvPicPr>
          <p:cNvPr id="33" name="Picture 32">
            <a:extLst>
              <a:ext uri="{FF2B5EF4-FFF2-40B4-BE49-F238E27FC236}">
                <a16:creationId xmlns:a16="http://schemas.microsoft.com/office/drawing/2014/main" id="{163AA4CE-5D8E-8C57-FF6D-4DB43D0BD6C7}"/>
              </a:ext>
            </a:extLst>
          </p:cNvPr>
          <p:cNvPicPr>
            <a:picLocks noChangeAspect="1"/>
          </p:cNvPicPr>
          <p:nvPr/>
        </p:nvPicPr>
        <p:blipFill>
          <a:blip r:embed="rId2"/>
          <a:stretch>
            <a:fillRect/>
          </a:stretch>
        </p:blipFill>
        <p:spPr>
          <a:xfrm>
            <a:off x="949452" y="1690688"/>
            <a:ext cx="10293096" cy="4330199"/>
          </a:xfrm>
          <a:prstGeom prst="rect">
            <a:avLst/>
          </a:prstGeom>
        </p:spPr>
      </p:pic>
    </p:spTree>
    <p:extLst>
      <p:ext uri="{BB962C8B-B14F-4D97-AF65-F5344CB8AC3E}">
        <p14:creationId xmlns:p14="http://schemas.microsoft.com/office/powerpoint/2010/main" val="318067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6336-B224-E8A0-6409-6B8BB0367A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1B1C126-945E-67F7-94B7-E63E133C9C0A}"/>
              </a:ext>
            </a:extLst>
          </p:cNvPr>
          <p:cNvPicPr>
            <a:picLocks noChangeAspect="1"/>
          </p:cNvPicPr>
          <p:nvPr/>
        </p:nvPicPr>
        <p:blipFill>
          <a:blip r:embed="rId2"/>
          <a:srcRect t="14689"/>
          <a:stretch>
            <a:fillRect/>
          </a:stretch>
        </p:blipFill>
        <p:spPr>
          <a:xfrm>
            <a:off x="2150333" y="3722917"/>
            <a:ext cx="8050358" cy="2776368"/>
          </a:xfrm>
          <a:prstGeom prst="rect">
            <a:avLst/>
          </a:prstGeom>
        </p:spPr>
      </p:pic>
      <p:sp>
        <p:nvSpPr>
          <p:cNvPr id="2" name="Title 1">
            <a:extLst>
              <a:ext uri="{FF2B5EF4-FFF2-40B4-BE49-F238E27FC236}">
                <a16:creationId xmlns:a16="http://schemas.microsoft.com/office/drawing/2014/main" id="{985F0D35-D401-A888-3AAA-7D69E8CCFADF}"/>
              </a:ext>
            </a:extLst>
          </p:cNvPr>
          <p:cNvSpPr>
            <a:spLocks noGrp="1"/>
          </p:cNvSpPr>
          <p:nvPr>
            <p:ph type="title"/>
          </p:nvPr>
        </p:nvSpPr>
        <p:spPr/>
        <p:txBody>
          <a:bodyPr/>
          <a:lstStyle/>
          <a:p>
            <a:r>
              <a:rPr lang="en-US" dirty="0"/>
              <a:t>Averages can hide failures that matter</a:t>
            </a:r>
          </a:p>
        </p:txBody>
      </p:sp>
      <p:sp>
        <p:nvSpPr>
          <p:cNvPr id="3" name="Oval 2">
            <a:extLst>
              <a:ext uri="{FF2B5EF4-FFF2-40B4-BE49-F238E27FC236}">
                <a16:creationId xmlns:a16="http://schemas.microsoft.com/office/drawing/2014/main" id="{001672BA-8958-F66A-CD5E-E24D46B60019}"/>
              </a:ext>
            </a:extLst>
          </p:cNvPr>
          <p:cNvSpPr/>
          <p:nvPr/>
        </p:nvSpPr>
        <p:spPr>
          <a:xfrm>
            <a:off x="8503501" y="4065033"/>
            <a:ext cx="660400" cy="1651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EB1EB4D8-C745-835F-AE82-6C35B50DB621}"/>
              </a:ext>
            </a:extLst>
          </p:cNvPr>
          <p:cNvSpPr>
            <a:spLocks noGrp="1"/>
          </p:cNvSpPr>
          <p:nvPr>
            <p:ph idx="1"/>
          </p:nvPr>
        </p:nvSpPr>
        <p:spPr>
          <a:xfrm>
            <a:off x="838200" y="1825625"/>
            <a:ext cx="10515600" cy="4351338"/>
          </a:xfrm>
        </p:spPr>
        <p:txBody>
          <a:bodyPr/>
          <a:lstStyle/>
          <a:p>
            <a:r>
              <a:rPr lang="en-US" dirty="0">
                <a:solidFill>
                  <a:srgbClr val="14212B"/>
                </a:solidFill>
                <a:latin typeface="Ysabeau Medium" pitchFamily="2" charset="0"/>
                <a:ea typeface="Ysabeau Medium" pitchFamily="2" charset="0"/>
                <a:cs typeface="Ysabeau Medium" pitchFamily="2" charset="0"/>
              </a:rPr>
              <a:t>High average performance is fully compatible with a pocket of inputs where the model fails every time</a:t>
            </a:r>
          </a:p>
          <a:p>
            <a:r>
              <a:rPr lang="en-US" dirty="0">
                <a:solidFill>
                  <a:srgbClr val="14212B"/>
                </a:solidFill>
                <a:latin typeface="Ysabeau Medium" pitchFamily="2" charset="0"/>
                <a:ea typeface="Ysabeau Medium" pitchFamily="2" charset="0"/>
                <a:cs typeface="Ysabeau Medium" pitchFamily="2" charset="0"/>
              </a:rPr>
              <a:t>For example, Fable 5 goes from the best performing model on average to 18</a:t>
            </a:r>
            <a:r>
              <a:rPr lang="en-US" baseline="30000" dirty="0">
                <a:solidFill>
                  <a:srgbClr val="14212B"/>
                </a:solidFill>
                <a:latin typeface="Ysabeau Medium" pitchFamily="2" charset="0"/>
                <a:ea typeface="Ysabeau Medium" pitchFamily="2" charset="0"/>
                <a:cs typeface="Ysabeau Medium" pitchFamily="2" charset="0"/>
              </a:rPr>
              <a:t>th</a:t>
            </a:r>
            <a:r>
              <a:rPr lang="en-US" dirty="0">
                <a:solidFill>
                  <a:srgbClr val="14212B"/>
                </a:solidFill>
                <a:latin typeface="Ysabeau Medium" pitchFamily="2" charset="0"/>
                <a:ea typeface="Ysabeau Medium" pitchFamily="2" charset="0"/>
                <a:cs typeface="Ysabeau Medium" pitchFamily="2" charset="0"/>
              </a:rPr>
              <a:t> on </a:t>
            </a:r>
            <a:r>
              <a:rPr lang="en-US" dirty="0" err="1">
                <a:solidFill>
                  <a:srgbClr val="14212B"/>
                </a:solidFill>
                <a:latin typeface="Ysabeau Medium" pitchFamily="2" charset="0"/>
                <a:ea typeface="Ysabeau Medium" pitchFamily="2" charset="0"/>
                <a:cs typeface="Ysabeau Medium" pitchFamily="2" charset="0"/>
              </a:rPr>
              <a:t>IFBench</a:t>
            </a:r>
            <a:r>
              <a:rPr lang="en-US" dirty="0">
                <a:solidFill>
                  <a:srgbClr val="14212B"/>
                </a:solidFill>
                <a:latin typeface="Ysabeau Medium" pitchFamily="2" charset="0"/>
                <a:ea typeface="Ysabeau Medium" pitchFamily="2" charset="0"/>
                <a:cs typeface="Ysabeau Medium" pitchFamily="2" charset="0"/>
              </a:rPr>
              <a:t>. A 20pp drop from 1</a:t>
            </a:r>
            <a:r>
              <a:rPr lang="en-US" baseline="30000" dirty="0">
                <a:solidFill>
                  <a:srgbClr val="14212B"/>
                </a:solidFill>
                <a:latin typeface="Ysabeau Medium" pitchFamily="2" charset="0"/>
                <a:ea typeface="Ysabeau Medium" pitchFamily="2" charset="0"/>
                <a:cs typeface="Ysabeau Medium" pitchFamily="2" charset="0"/>
              </a:rPr>
              <a:t>st</a:t>
            </a:r>
            <a:r>
              <a:rPr lang="en-US" dirty="0">
                <a:solidFill>
                  <a:srgbClr val="14212B"/>
                </a:solidFill>
                <a:latin typeface="Ysabeau Medium" pitchFamily="2" charset="0"/>
                <a:ea typeface="Ysabeau Medium" pitchFamily="2" charset="0"/>
                <a:cs typeface="Ysabeau Medium" pitchFamily="2" charset="0"/>
              </a:rPr>
              <a:t>!</a:t>
            </a:r>
          </a:p>
          <a:p>
            <a:endParaRPr lang="en-US" dirty="0">
              <a:solidFill>
                <a:srgbClr val="14212B"/>
              </a:solidFill>
              <a:latin typeface="Ysabeau Medium" pitchFamily="2" charset="0"/>
              <a:ea typeface="Ysabeau Medium" pitchFamily="2" charset="0"/>
              <a:cs typeface="Ysabeau Medium" pitchFamily="2" charset="0"/>
            </a:endParaRPr>
          </a:p>
          <a:p>
            <a:pPr marL="0" indent="0">
              <a:buNone/>
            </a:pPr>
            <a:endParaRPr lang="en-US" dirty="0">
              <a:solidFill>
                <a:srgbClr val="14212B"/>
              </a:solidFill>
              <a:latin typeface="Ysabeau Medium" pitchFamily="2" charset="0"/>
              <a:ea typeface="Ysabeau Medium" pitchFamily="2" charset="0"/>
              <a:cs typeface="Ysabeau Medium" pitchFamily="2" charset="0"/>
            </a:endParaRPr>
          </a:p>
        </p:txBody>
      </p:sp>
    </p:spTree>
    <p:extLst>
      <p:ext uri="{BB962C8B-B14F-4D97-AF65-F5344CB8AC3E}">
        <p14:creationId xmlns:p14="http://schemas.microsoft.com/office/powerpoint/2010/main" val="153494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275CB-4D09-4CB7-6094-26E2F2032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68333-A0C5-0BCE-ECE0-73A78D03A7E0}"/>
              </a:ext>
            </a:extLst>
          </p:cNvPr>
          <p:cNvSpPr>
            <a:spLocks noGrp="1"/>
          </p:cNvSpPr>
          <p:nvPr>
            <p:ph type="title"/>
          </p:nvPr>
        </p:nvSpPr>
        <p:spPr/>
        <p:txBody>
          <a:bodyPr>
            <a:normAutofit/>
          </a:bodyPr>
          <a:lstStyle/>
          <a:p>
            <a:r>
              <a:rPr lang="en-US" dirty="0"/>
              <a:t>Trust needs scoped guarantees</a:t>
            </a:r>
          </a:p>
        </p:txBody>
      </p:sp>
      <p:sp>
        <p:nvSpPr>
          <p:cNvPr id="3" name="Content Placeholder 2">
            <a:extLst>
              <a:ext uri="{FF2B5EF4-FFF2-40B4-BE49-F238E27FC236}">
                <a16:creationId xmlns:a16="http://schemas.microsoft.com/office/drawing/2014/main" id="{05F4BB64-6F6F-D2C0-FD30-2A61B72EA030}"/>
              </a:ext>
            </a:extLst>
          </p:cNvPr>
          <p:cNvSpPr>
            <a:spLocks noGrp="1"/>
          </p:cNvSpPr>
          <p:nvPr>
            <p:ph idx="1"/>
          </p:nvPr>
        </p:nvSpPr>
        <p:spPr/>
        <p:txBody>
          <a:bodyPr>
            <a:normAutofit/>
          </a:bodyPr>
          <a:lstStyle/>
          <a:p>
            <a:r>
              <a:rPr lang="en-US" dirty="0">
                <a:solidFill>
                  <a:srgbClr val="14212B"/>
                </a:solidFill>
                <a:latin typeface="Ysabeau Medium" pitchFamily="2" charset="0"/>
                <a:ea typeface="Ysabeau Medium" pitchFamily="2" charset="0"/>
                <a:cs typeface="Ysabeau Medium" pitchFamily="2" charset="0"/>
              </a:rPr>
              <a:t>Where  the model fails, </a:t>
            </a:r>
          </a:p>
          <a:p>
            <a:pPr lvl="1"/>
            <a:r>
              <a:rPr lang="en-US" dirty="0">
                <a:solidFill>
                  <a:schemeClr val="bg2">
                    <a:lumMod val="75000"/>
                  </a:schemeClr>
                </a:solidFill>
              </a:rPr>
              <a:t>e.g., on medical domains, </a:t>
            </a:r>
            <a:br>
              <a:rPr lang="en-US" dirty="0">
                <a:solidFill>
                  <a:schemeClr val="bg2">
                    <a:lumMod val="75000"/>
                  </a:schemeClr>
                </a:solidFill>
              </a:rPr>
            </a:br>
            <a:r>
              <a:rPr lang="en-US" dirty="0">
                <a:solidFill>
                  <a:schemeClr val="bg2">
                    <a:lumMod val="75000"/>
                  </a:schemeClr>
                </a:solidFill>
              </a:rPr>
              <a:t>	          smoothing consumption, </a:t>
            </a:r>
            <a:br>
              <a:rPr lang="en-US" dirty="0">
                <a:solidFill>
                  <a:schemeClr val="bg2">
                    <a:lumMod val="75000"/>
                  </a:schemeClr>
                </a:solidFill>
              </a:rPr>
            </a:br>
            <a:r>
              <a:rPr lang="en-US" dirty="0">
                <a:solidFill>
                  <a:schemeClr val="bg2">
                    <a:lumMod val="75000"/>
                  </a:schemeClr>
                </a:solidFill>
              </a:rPr>
              <a:t>              etc.</a:t>
            </a:r>
            <a:endParaRPr lang="en-US" dirty="0">
              <a:solidFill>
                <a:srgbClr val="14212B"/>
              </a:solidFill>
            </a:endParaRPr>
          </a:p>
          <a:p>
            <a:r>
              <a:rPr lang="en-US" dirty="0">
                <a:solidFill>
                  <a:srgbClr val="14212B"/>
                </a:solidFill>
                <a:latin typeface="Ysabeau Medium" pitchFamily="2" charset="0"/>
                <a:ea typeface="Ysabeau Medium" pitchFamily="2" charset="0"/>
                <a:cs typeface="Ysabeau Medium" pitchFamily="2" charset="0"/>
              </a:rPr>
              <a:t>how </a:t>
            </a:r>
            <a:r>
              <a:rPr lang="en-US" dirty="0">
                <a:solidFill>
                  <a:schemeClr val="accent4"/>
                </a:solidFill>
                <a:latin typeface="Ysabeau Medium" pitchFamily="2" charset="0"/>
                <a:ea typeface="Ysabeau Medium" pitchFamily="2" charset="0"/>
                <a:cs typeface="Ysabeau Medium" pitchFamily="2" charset="0"/>
              </a:rPr>
              <a:t>b</a:t>
            </a:r>
            <a:r>
              <a:rPr lang="en-US" dirty="0">
                <a:solidFill>
                  <a:schemeClr val="accent2"/>
                </a:solidFill>
                <a:latin typeface="Ysabeau Medium" pitchFamily="2" charset="0"/>
                <a:ea typeface="Ysabeau Medium" pitchFamily="2" charset="0"/>
                <a:cs typeface="Ysabeau Medium" pitchFamily="2" charset="0"/>
              </a:rPr>
              <a:t>a</a:t>
            </a:r>
            <a:r>
              <a:rPr lang="en-US" dirty="0">
                <a:solidFill>
                  <a:srgbClr val="ED6E00"/>
                </a:solidFill>
                <a:latin typeface="Ysabeau Medium" pitchFamily="2" charset="0"/>
                <a:ea typeface="Ysabeau Medium" pitchFamily="2" charset="0"/>
                <a:cs typeface="Ysabeau Medium" pitchFamily="2" charset="0"/>
              </a:rPr>
              <a:t>d</a:t>
            </a:r>
            <a:r>
              <a:rPr lang="en-US" dirty="0">
                <a:solidFill>
                  <a:srgbClr val="C00000"/>
                </a:solidFill>
                <a:latin typeface="Ysabeau Medium" pitchFamily="2" charset="0"/>
                <a:ea typeface="Ysabeau Medium" pitchFamily="2" charset="0"/>
                <a:cs typeface="Ysabeau Medium" pitchFamily="2" charset="0"/>
              </a:rPr>
              <a:t>ly</a:t>
            </a:r>
            <a:r>
              <a:rPr lang="en-US" dirty="0">
                <a:solidFill>
                  <a:srgbClr val="14212B"/>
                </a:solidFill>
                <a:latin typeface="Ysabeau Medium" pitchFamily="2" charset="0"/>
                <a:ea typeface="Ysabeau Medium" pitchFamily="2" charset="0"/>
                <a:cs typeface="Ysabeau Medium" pitchFamily="2" charset="0"/>
              </a:rPr>
              <a:t> and with what certainty, and</a:t>
            </a:r>
          </a:p>
          <a:p>
            <a:pPr lvl="1"/>
            <a:r>
              <a:rPr lang="en-US" dirty="0">
                <a:solidFill>
                  <a:schemeClr val="bg2">
                    <a:lumMod val="75000"/>
                  </a:schemeClr>
                </a:solidFill>
              </a:rPr>
              <a:t>Give confidence bounds on the failure rate</a:t>
            </a:r>
          </a:p>
          <a:p>
            <a:r>
              <a:rPr lang="en-US" dirty="0">
                <a:latin typeface="Ysabeau Medium" pitchFamily="2" charset="0"/>
                <a:ea typeface="Ysabeau Medium" pitchFamily="2" charset="0"/>
                <a:cs typeface="Ysabeau Medium" pitchFamily="2" charset="0"/>
              </a:rPr>
              <a:t>what remains </a:t>
            </a:r>
            <a:r>
              <a:rPr lang="en-US" b="1" dirty="0">
                <a:solidFill>
                  <a:srgbClr val="C9C9C9"/>
                </a:solidFill>
                <a:latin typeface="Ysabeau Medium" pitchFamily="2" charset="0"/>
                <a:ea typeface="Ysabeau Medium" pitchFamily="2" charset="0"/>
                <a:cs typeface="Ysabeau Medium" pitchFamily="2" charset="0"/>
              </a:rPr>
              <a:t>unresolved</a:t>
            </a:r>
          </a:p>
          <a:p>
            <a:pPr lvl="1"/>
            <a:r>
              <a:rPr lang="en-US" dirty="0">
                <a:solidFill>
                  <a:schemeClr val="bg2">
                    <a:lumMod val="75000"/>
                  </a:schemeClr>
                </a:solidFill>
              </a:rPr>
              <a:t>Where have we sampled enough to certify </a:t>
            </a:r>
            <a:br>
              <a:rPr lang="en-US" dirty="0">
                <a:solidFill>
                  <a:schemeClr val="bg2">
                    <a:lumMod val="75000"/>
                  </a:schemeClr>
                </a:solidFill>
              </a:rPr>
            </a:br>
            <a:r>
              <a:rPr lang="en-US" dirty="0">
                <a:solidFill>
                  <a:schemeClr val="bg2">
                    <a:lumMod val="75000"/>
                  </a:schemeClr>
                </a:solidFill>
              </a:rPr>
              <a:t>and where have we not?</a:t>
            </a:r>
          </a:p>
        </p:txBody>
      </p:sp>
      <p:sp>
        <p:nvSpPr>
          <p:cNvPr id="4" name="Shape 4">
            <a:extLst>
              <a:ext uri="{FF2B5EF4-FFF2-40B4-BE49-F238E27FC236}">
                <a16:creationId xmlns:a16="http://schemas.microsoft.com/office/drawing/2014/main" id="{899E6D70-1E4B-08CF-BD99-26B395440835}"/>
              </a:ext>
            </a:extLst>
          </p:cNvPr>
          <p:cNvSpPr/>
          <p:nvPr/>
        </p:nvSpPr>
        <p:spPr>
          <a:xfrm>
            <a:off x="8409535" y="2365120"/>
            <a:ext cx="246888" cy="246888"/>
          </a:xfrm>
          <a:prstGeom prst="rect">
            <a:avLst/>
          </a:prstGeom>
          <a:solidFill>
            <a:schemeClr val="accent3">
              <a:lumMod val="60000"/>
              <a:lumOff val="40000"/>
            </a:schemeClr>
          </a:solidFill>
          <a:ln w="6350">
            <a:solidFill>
              <a:srgbClr val="FFFFFF"/>
            </a:solidFill>
            <a:prstDash val="solid"/>
          </a:ln>
        </p:spPr>
      </p:sp>
      <p:sp>
        <p:nvSpPr>
          <p:cNvPr id="5" name="Shape 5">
            <a:extLst>
              <a:ext uri="{FF2B5EF4-FFF2-40B4-BE49-F238E27FC236}">
                <a16:creationId xmlns:a16="http://schemas.microsoft.com/office/drawing/2014/main" id="{D9C012DC-4EB2-3964-06F9-2689669E7C34}"/>
              </a:ext>
            </a:extLst>
          </p:cNvPr>
          <p:cNvSpPr/>
          <p:nvPr/>
        </p:nvSpPr>
        <p:spPr>
          <a:xfrm>
            <a:off x="8692999" y="2365120"/>
            <a:ext cx="246888" cy="246888"/>
          </a:xfrm>
          <a:prstGeom prst="rect">
            <a:avLst/>
          </a:prstGeom>
          <a:solidFill>
            <a:schemeClr val="accent3">
              <a:lumMod val="60000"/>
              <a:lumOff val="40000"/>
            </a:schemeClr>
          </a:solidFill>
          <a:ln w="6350">
            <a:solidFill>
              <a:srgbClr val="FFFFFF"/>
            </a:solidFill>
            <a:prstDash val="solid"/>
          </a:ln>
        </p:spPr>
      </p:sp>
      <p:sp>
        <p:nvSpPr>
          <p:cNvPr id="6" name="Shape 6">
            <a:extLst>
              <a:ext uri="{FF2B5EF4-FFF2-40B4-BE49-F238E27FC236}">
                <a16:creationId xmlns:a16="http://schemas.microsoft.com/office/drawing/2014/main" id="{ADB533BB-8A82-9FE3-C615-8A5F943B3765}"/>
              </a:ext>
            </a:extLst>
          </p:cNvPr>
          <p:cNvSpPr/>
          <p:nvPr/>
        </p:nvSpPr>
        <p:spPr>
          <a:xfrm>
            <a:off x="8976463" y="2365120"/>
            <a:ext cx="246888" cy="246888"/>
          </a:xfrm>
          <a:prstGeom prst="rect">
            <a:avLst/>
          </a:prstGeom>
          <a:solidFill>
            <a:schemeClr val="accent3">
              <a:lumMod val="60000"/>
              <a:lumOff val="40000"/>
            </a:schemeClr>
          </a:solidFill>
          <a:ln w="6350">
            <a:solidFill>
              <a:srgbClr val="FFFFFF"/>
            </a:solidFill>
            <a:prstDash val="solid"/>
          </a:ln>
        </p:spPr>
      </p:sp>
      <p:sp>
        <p:nvSpPr>
          <p:cNvPr id="7" name="Shape 7">
            <a:extLst>
              <a:ext uri="{FF2B5EF4-FFF2-40B4-BE49-F238E27FC236}">
                <a16:creationId xmlns:a16="http://schemas.microsoft.com/office/drawing/2014/main" id="{BA85F442-0B66-522D-A73D-3428CD71E506}"/>
              </a:ext>
            </a:extLst>
          </p:cNvPr>
          <p:cNvSpPr/>
          <p:nvPr/>
        </p:nvSpPr>
        <p:spPr>
          <a:xfrm>
            <a:off x="9259927" y="2365120"/>
            <a:ext cx="246888" cy="246888"/>
          </a:xfrm>
          <a:prstGeom prst="rect">
            <a:avLst/>
          </a:prstGeom>
          <a:solidFill>
            <a:schemeClr val="accent3">
              <a:lumMod val="60000"/>
              <a:lumOff val="40000"/>
            </a:schemeClr>
          </a:solidFill>
          <a:ln w="6350">
            <a:solidFill>
              <a:srgbClr val="FFFFFF"/>
            </a:solidFill>
            <a:prstDash val="solid"/>
          </a:ln>
        </p:spPr>
      </p:sp>
      <p:sp>
        <p:nvSpPr>
          <p:cNvPr id="8" name="Shape 8">
            <a:extLst>
              <a:ext uri="{FF2B5EF4-FFF2-40B4-BE49-F238E27FC236}">
                <a16:creationId xmlns:a16="http://schemas.microsoft.com/office/drawing/2014/main" id="{719285D5-D211-5A88-D062-539BDEA1E5EC}"/>
              </a:ext>
            </a:extLst>
          </p:cNvPr>
          <p:cNvSpPr/>
          <p:nvPr/>
        </p:nvSpPr>
        <p:spPr>
          <a:xfrm>
            <a:off x="9543391" y="2365120"/>
            <a:ext cx="246888" cy="246888"/>
          </a:xfrm>
          <a:prstGeom prst="rect">
            <a:avLst/>
          </a:prstGeom>
          <a:solidFill>
            <a:schemeClr val="accent3">
              <a:lumMod val="60000"/>
              <a:lumOff val="40000"/>
            </a:schemeClr>
          </a:solidFill>
          <a:ln w="6350">
            <a:solidFill>
              <a:srgbClr val="FFFFFF"/>
            </a:solidFill>
            <a:prstDash val="solid"/>
          </a:ln>
        </p:spPr>
      </p:sp>
      <p:sp>
        <p:nvSpPr>
          <p:cNvPr id="9" name="Shape 9">
            <a:extLst>
              <a:ext uri="{FF2B5EF4-FFF2-40B4-BE49-F238E27FC236}">
                <a16:creationId xmlns:a16="http://schemas.microsoft.com/office/drawing/2014/main" id="{61FE6486-07C7-B50C-CFD6-B7145F3991D2}"/>
              </a:ext>
            </a:extLst>
          </p:cNvPr>
          <p:cNvSpPr/>
          <p:nvPr/>
        </p:nvSpPr>
        <p:spPr>
          <a:xfrm>
            <a:off x="9826855" y="2365120"/>
            <a:ext cx="246888" cy="246888"/>
          </a:xfrm>
          <a:prstGeom prst="rect">
            <a:avLst/>
          </a:prstGeom>
          <a:solidFill>
            <a:schemeClr val="accent6">
              <a:lumMod val="60000"/>
              <a:lumOff val="40000"/>
            </a:schemeClr>
          </a:solidFill>
          <a:ln w="6350">
            <a:solidFill>
              <a:srgbClr val="FFFFFF"/>
            </a:solidFill>
            <a:prstDash val="solid"/>
          </a:ln>
        </p:spPr>
      </p:sp>
      <p:sp>
        <p:nvSpPr>
          <p:cNvPr id="10" name="Shape 10">
            <a:extLst>
              <a:ext uri="{FF2B5EF4-FFF2-40B4-BE49-F238E27FC236}">
                <a16:creationId xmlns:a16="http://schemas.microsoft.com/office/drawing/2014/main" id="{3FF3FDC4-CBE5-FA40-77A8-24ED6A7A7CE0}"/>
              </a:ext>
            </a:extLst>
          </p:cNvPr>
          <p:cNvSpPr/>
          <p:nvPr/>
        </p:nvSpPr>
        <p:spPr>
          <a:xfrm>
            <a:off x="10110319" y="2365120"/>
            <a:ext cx="246888" cy="246888"/>
          </a:xfrm>
          <a:prstGeom prst="rect">
            <a:avLst/>
          </a:prstGeom>
          <a:solidFill>
            <a:schemeClr val="accent6">
              <a:lumMod val="60000"/>
              <a:lumOff val="40000"/>
            </a:schemeClr>
          </a:solidFill>
          <a:ln w="6350">
            <a:solidFill>
              <a:srgbClr val="FFFFFF"/>
            </a:solidFill>
            <a:prstDash val="solid"/>
          </a:ln>
        </p:spPr>
      </p:sp>
      <p:sp>
        <p:nvSpPr>
          <p:cNvPr id="11" name="Shape 11">
            <a:extLst>
              <a:ext uri="{FF2B5EF4-FFF2-40B4-BE49-F238E27FC236}">
                <a16:creationId xmlns:a16="http://schemas.microsoft.com/office/drawing/2014/main" id="{85F70B56-0BFD-A712-0E26-81917304045C}"/>
              </a:ext>
            </a:extLst>
          </p:cNvPr>
          <p:cNvSpPr/>
          <p:nvPr/>
        </p:nvSpPr>
        <p:spPr>
          <a:xfrm>
            <a:off x="10393783" y="2365120"/>
            <a:ext cx="246888" cy="246888"/>
          </a:xfrm>
          <a:prstGeom prst="rect">
            <a:avLst/>
          </a:prstGeom>
          <a:solidFill>
            <a:schemeClr val="accent6">
              <a:lumMod val="60000"/>
              <a:lumOff val="40000"/>
            </a:schemeClr>
          </a:solidFill>
          <a:ln w="6350">
            <a:solidFill>
              <a:srgbClr val="FFFFFF"/>
            </a:solidFill>
            <a:prstDash val="solid"/>
          </a:ln>
        </p:spPr>
      </p:sp>
      <p:sp>
        <p:nvSpPr>
          <p:cNvPr id="12" name="Shape 12">
            <a:extLst>
              <a:ext uri="{FF2B5EF4-FFF2-40B4-BE49-F238E27FC236}">
                <a16:creationId xmlns:a16="http://schemas.microsoft.com/office/drawing/2014/main" id="{CF5116A9-8740-A6ED-1070-D4163605DBD6}"/>
              </a:ext>
            </a:extLst>
          </p:cNvPr>
          <p:cNvSpPr/>
          <p:nvPr/>
        </p:nvSpPr>
        <p:spPr>
          <a:xfrm>
            <a:off x="8409535" y="2648584"/>
            <a:ext cx="246888" cy="246888"/>
          </a:xfrm>
          <a:prstGeom prst="rect">
            <a:avLst/>
          </a:prstGeom>
          <a:solidFill>
            <a:schemeClr val="accent3">
              <a:lumMod val="60000"/>
              <a:lumOff val="40000"/>
            </a:schemeClr>
          </a:solidFill>
          <a:ln w="6350">
            <a:solidFill>
              <a:srgbClr val="FFFFFF"/>
            </a:solidFill>
            <a:prstDash val="solid"/>
          </a:ln>
        </p:spPr>
      </p:sp>
      <p:sp>
        <p:nvSpPr>
          <p:cNvPr id="13" name="Shape 13">
            <a:extLst>
              <a:ext uri="{FF2B5EF4-FFF2-40B4-BE49-F238E27FC236}">
                <a16:creationId xmlns:a16="http://schemas.microsoft.com/office/drawing/2014/main" id="{4F017776-6591-4B5F-568E-BE2DD2F88391}"/>
              </a:ext>
            </a:extLst>
          </p:cNvPr>
          <p:cNvSpPr/>
          <p:nvPr/>
        </p:nvSpPr>
        <p:spPr>
          <a:xfrm>
            <a:off x="8692999" y="2648584"/>
            <a:ext cx="246888" cy="246888"/>
          </a:xfrm>
          <a:prstGeom prst="rect">
            <a:avLst/>
          </a:prstGeom>
          <a:solidFill>
            <a:schemeClr val="accent3">
              <a:lumMod val="60000"/>
              <a:lumOff val="40000"/>
            </a:schemeClr>
          </a:solidFill>
          <a:ln w="6350">
            <a:solidFill>
              <a:srgbClr val="FFFFFF"/>
            </a:solidFill>
            <a:prstDash val="solid"/>
          </a:ln>
        </p:spPr>
      </p:sp>
      <p:sp>
        <p:nvSpPr>
          <p:cNvPr id="18" name="Shape 14">
            <a:extLst>
              <a:ext uri="{FF2B5EF4-FFF2-40B4-BE49-F238E27FC236}">
                <a16:creationId xmlns:a16="http://schemas.microsoft.com/office/drawing/2014/main" id="{54B1AB51-BD39-79FD-3456-B8944BAA422F}"/>
              </a:ext>
            </a:extLst>
          </p:cNvPr>
          <p:cNvSpPr/>
          <p:nvPr/>
        </p:nvSpPr>
        <p:spPr>
          <a:xfrm>
            <a:off x="8976463" y="2648584"/>
            <a:ext cx="246888" cy="246888"/>
          </a:xfrm>
          <a:prstGeom prst="rect">
            <a:avLst/>
          </a:prstGeom>
          <a:solidFill>
            <a:schemeClr val="accent3">
              <a:lumMod val="60000"/>
              <a:lumOff val="40000"/>
            </a:schemeClr>
          </a:solidFill>
          <a:ln w="6350">
            <a:solidFill>
              <a:srgbClr val="FFFFFF"/>
            </a:solidFill>
            <a:prstDash val="solid"/>
          </a:ln>
        </p:spPr>
      </p:sp>
      <p:sp>
        <p:nvSpPr>
          <p:cNvPr id="19" name="Shape 15">
            <a:extLst>
              <a:ext uri="{FF2B5EF4-FFF2-40B4-BE49-F238E27FC236}">
                <a16:creationId xmlns:a16="http://schemas.microsoft.com/office/drawing/2014/main" id="{CDFF8721-C35F-90C4-D753-C64B0BA6BFBE}"/>
              </a:ext>
            </a:extLst>
          </p:cNvPr>
          <p:cNvSpPr/>
          <p:nvPr/>
        </p:nvSpPr>
        <p:spPr>
          <a:xfrm>
            <a:off x="9259927" y="2648584"/>
            <a:ext cx="246888" cy="246888"/>
          </a:xfrm>
          <a:prstGeom prst="rect">
            <a:avLst/>
          </a:prstGeom>
          <a:solidFill>
            <a:schemeClr val="accent3">
              <a:lumMod val="60000"/>
              <a:lumOff val="40000"/>
            </a:schemeClr>
          </a:solidFill>
          <a:ln w="6350">
            <a:solidFill>
              <a:srgbClr val="FFFFFF"/>
            </a:solidFill>
            <a:prstDash val="solid"/>
          </a:ln>
        </p:spPr>
      </p:sp>
      <p:sp>
        <p:nvSpPr>
          <p:cNvPr id="20" name="Shape 16">
            <a:extLst>
              <a:ext uri="{FF2B5EF4-FFF2-40B4-BE49-F238E27FC236}">
                <a16:creationId xmlns:a16="http://schemas.microsoft.com/office/drawing/2014/main" id="{473FB8E1-C1BA-D227-B693-47416ADEFB1E}"/>
              </a:ext>
            </a:extLst>
          </p:cNvPr>
          <p:cNvSpPr/>
          <p:nvPr/>
        </p:nvSpPr>
        <p:spPr>
          <a:xfrm>
            <a:off x="9543391" y="2648584"/>
            <a:ext cx="246888" cy="246888"/>
          </a:xfrm>
          <a:prstGeom prst="rect">
            <a:avLst/>
          </a:prstGeom>
          <a:solidFill>
            <a:schemeClr val="accent3">
              <a:lumMod val="60000"/>
              <a:lumOff val="40000"/>
            </a:schemeClr>
          </a:solidFill>
          <a:ln w="6350">
            <a:solidFill>
              <a:srgbClr val="FFFFFF"/>
            </a:solidFill>
            <a:prstDash val="solid"/>
          </a:ln>
        </p:spPr>
      </p:sp>
      <p:sp>
        <p:nvSpPr>
          <p:cNvPr id="21" name="Shape 17">
            <a:extLst>
              <a:ext uri="{FF2B5EF4-FFF2-40B4-BE49-F238E27FC236}">
                <a16:creationId xmlns:a16="http://schemas.microsoft.com/office/drawing/2014/main" id="{B60741CD-B2D7-224C-6B3A-51A717A6048B}"/>
              </a:ext>
            </a:extLst>
          </p:cNvPr>
          <p:cNvSpPr/>
          <p:nvPr/>
        </p:nvSpPr>
        <p:spPr>
          <a:xfrm>
            <a:off x="9826855" y="2648584"/>
            <a:ext cx="246888" cy="246888"/>
          </a:xfrm>
          <a:prstGeom prst="rect">
            <a:avLst/>
          </a:prstGeom>
          <a:solidFill>
            <a:schemeClr val="accent6">
              <a:lumMod val="60000"/>
              <a:lumOff val="40000"/>
            </a:schemeClr>
          </a:solidFill>
          <a:ln w="6350">
            <a:solidFill>
              <a:srgbClr val="FFFFFF"/>
            </a:solidFill>
            <a:prstDash val="solid"/>
          </a:ln>
        </p:spPr>
      </p:sp>
      <p:sp>
        <p:nvSpPr>
          <p:cNvPr id="22" name="Shape 18">
            <a:extLst>
              <a:ext uri="{FF2B5EF4-FFF2-40B4-BE49-F238E27FC236}">
                <a16:creationId xmlns:a16="http://schemas.microsoft.com/office/drawing/2014/main" id="{B92C14C4-85D7-03D0-3A96-7121F4E9D010}"/>
              </a:ext>
            </a:extLst>
          </p:cNvPr>
          <p:cNvSpPr/>
          <p:nvPr/>
        </p:nvSpPr>
        <p:spPr>
          <a:xfrm>
            <a:off x="10110319" y="2648584"/>
            <a:ext cx="246888" cy="246888"/>
          </a:xfrm>
          <a:prstGeom prst="rect">
            <a:avLst/>
          </a:prstGeom>
          <a:solidFill>
            <a:schemeClr val="accent6">
              <a:lumMod val="60000"/>
              <a:lumOff val="40000"/>
            </a:schemeClr>
          </a:solidFill>
          <a:ln w="6350">
            <a:solidFill>
              <a:srgbClr val="FFFFFF"/>
            </a:solidFill>
            <a:prstDash val="solid"/>
          </a:ln>
        </p:spPr>
      </p:sp>
      <p:sp>
        <p:nvSpPr>
          <p:cNvPr id="23" name="Shape 19">
            <a:extLst>
              <a:ext uri="{FF2B5EF4-FFF2-40B4-BE49-F238E27FC236}">
                <a16:creationId xmlns:a16="http://schemas.microsoft.com/office/drawing/2014/main" id="{C4AD364B-8C77-EE11-135B-2B128C1D7F66}"/>
              </a:ext>
            </a:extLst>
          </p:cNvPr>
          <p:cNvSpPr/>
          <p:nvPr/>
        </p:nvSpPr>
        <p:spPr>
          <a:xfrm>
            <a:off x="10393783" y="2648584"/>
            <a:ext cx="246888" cy="246888"/>
          </a:xfrm>
          <a:prstGeom prst="rect">
            <a:avLst/>
          </a:prstGeom>
          <a:solidFill>
            <a:schemeClr val="accent6">
              <a:lumMod val="60000"/>
              <a:lumOff val="40000"/>
            </a:schemeClr>
          </a:solidFill>
          <a:ln w="6350">
            <a:solidFill>
              <a:srgbClr val="FFFFFF"/>
            </a:solidFill>
            <a:prstDash val="solid"/>
          </a:ln>
        </p:spPr>
      </p:sp>
      <p:sp>
        <p:nvSpPr>
          <p:cNvPr id="24" name="Shape 20">
            <a:extLst>
              <a:ext uri="{FF2B5EF4-FFF2-40B4-BE49-F238E27FC236}">
                <a16:creationId xmlns:a16="http://schemas.microsoft.com/office/drawing/2014/main" id="{498EFB65-B39E-86E1-9D0E-1991C604B483}"/>
              </a:ext>
            </a:extLst>
          </p:cNvPr>
          <p:cNvSpPr/>
          <p:nvPr/>
        </p:nvSpPr>
        <p:spPr>
          <a:xfrm>
            <a:off x="8409535" y="2932048"/>
            <a:ext cx="246888" cy="246888"/>
          </a:xfrm>
          <a:prstGeom prst="rect">
            <a:avLst/>
          </a:prstGeom>
          <a:solidFill>
            <a:schemeClr val="accent6">
              <a:lumMod val="60000"/>
              <a:lumOff val="40000"/>
            </a:schemeClr>
          </a:solidFill>
          <a:ln w="6350">
            <a:solidFill>
              <a:srgbClr val="FFFFFF"/>
            </a:solidFill>
            <a:prstDash val="solid"/>
          </a:ln>
        </p:spPr>
      </p:sp>
      <p:sp>
        <p:nvSpPr>
          <p:cNvPr id="25" name="Shape 21">
            <a:extLst>
              <a:ext uri="{FF2B5EF4-FFF2-40B4-BE49-F238E27FC236}">
                <a16:creationId xmlns:a16="http://schemas.microsoft.com/office/drawing/2014/main" id="{24F62851-8802-2721-0B7E-714CF1C9B3A7}"/>
              </a:ext>
            </a:extLst>
          </p:cNvPr>
          <p:cNvSpPr/>
          <p:nvPr/>
        </p:nvSpPr>
        <p:spPr>
          <a:xfrm>
            <a:off x="8692999" y="2932048"/>
            <a:ext cx="246888" cy="246888"/>
          </a:xfrm>
          <a:prstGeom prst="rect">
            <a:avLst/>
          </a:prstGeom>
          <a:solidFill>
            <a:schemeClr val="accent6">
              <a:lumMod val="60000"/>
              <a:lumOff val="40000"/>
            </a:schemeClr>
          </a:solidFill>
          <a:ln w="6350">
            <a:solidFill>
              <a:srgbClr val="FFFFFF"/>
            </a:solidFill>
            <a:prstDash val="solid"/>
          </a:ln>
        </p:spPr>
      </p:sp>
      <p:sp>
        <p:nvSpPr>
          <p:cNvPr id="26" name="Shape 22">
            <a:extLst>
              <a:ext uri="{FF2B5EF4-FFF2-40B4-BE49-F238E27FC236}">
                <a16:creationId xmlns:a16="http://schemas.microsoft.com/office/drawing/2014/main" id="{FCA41E35-BCE9-F799-CCE3-2AFCF65C13F1}"/>
              </a:ext>
            </a:extLst>
          </p:cNvPr>
          <p:cNvSpPr/>
          <p:nvPr/>
        </p:nvSpPr>
        <p:spPr>
          <a:xfrm>
            <a:off x="8976463" y="2932048"/>
            <a:ext cx="246888" cy="246888"/>
          </a:xfrm>
          <a:prstGeom prst="rect">
            <a:avLst/>
          </a:prstGeom>
          <a:solidFill>
            <a:schemeClr val="accent6">
              <a:lumMod val="60000"/>
              <a:lumOff val="40000"/>
            </a:schemeClr>
          </a:solidFill>
          <a:ln w="6350">
            <a:solidFill>
              <a:srgbClr val="FFFFFF"/>
            </a:solidFill>
            <a:prstDash val="solid"/>
          </a:ln>
        </p:spPr>
      </p:sp>
      <p:sp>
        <p:nvSpPr>
          <p:cNvPr id="27" name="Shape 23">
            <a:extLst>
              <a:ext uri="{FF2B5EF4-FFF2-40B4-BE49-F238E27FC236}">
                <a16:creationId xmlns:a16="http://schemas.microsoft.com/office/drawing/2014/main" id="{30C1193F-9FDE-3804-00CC-51CD77428944}"/>
              </a:ext>
            </a:extLst>
          </p:cNvPr>
          <p:cNvSpPr/>
          <p:nvPr/>
        </p:nvSpPr>
        <p:spPr>
          <a:xfrm>
            <a:off x="9259927" y="2932048"/>
            <a:ext cx="246888" cy="246888"/>
          </a:xfrm>
          <a:prstGeom prst="rect">
            <a:avLst/>
          </a:prstGeom>
          <a:solidFill>
            <a:schemeClr val="accent6">
              <a:lumMod val="60000"/>
              <a:lumOff val="40000"/>
            </a:schemeClr>
          </a:solidFill>
          <a:ln w="6350">
            <a:solidFill>
              <a:srgbClr val="FFFFFF"/>
            </a:solidFill>
            <a:prstDash val="solid"/>
          </a:ln>
        </p:spPr>
      </p:sp>
      <p:sp>
        <p:nvSpPr>
          <p:cNvPr id="28" name="Shape 24">
            <a:extLst>
              <a:ext uri="{FF2B5EF4-FFF2-40B4-BE49-F238E27FC236}">
                <a16:creationId xmlns:a16="http://schemas.microsoft.com/office/drawing/2014/main" id="{C61FB254-8E2B-091D-CFA4-CCCEB29FBC8A}"/>
              </a:ext>
            </a:extLst>
          </p:cNvPr>
          <p:cNvSpPr/>
          <p:nvPr/>
        </p:nvSpPr>
        <p:spPr>
          <a:xfrm>
            <a:off x="9543391" y="2932048"/>
            <a:ext cx="246888" cy="246888"/>
          </a:xfrm>
          <a:prstGeom prst="rect">
            <a:avLst/>
          </a:prstGeom>
          <a:solidFill>
            <a:schemeClr val="accent6">
              <a:lumMod val="60000"/>
              <a:lumOff val="40000"/>
            </a:schemeClr>
          </a:solidFill>
          <a:ln w="6350">
            <a:solidFill>
              <a:srgbClr val="FFFFFF"/>
            </a:solidFill>
            <a:prstDash val="solid"/>
          </a:ln>
        </p:spPr>
      </p:sp>
      <p:sp>
        <p:nvSpPr>
          <p:cNvPr id="29" name="Shape 25">
            <a:extLst>
              <a:ext uri="{FF2B5EF4-FFF2-40B4-BE49-F238E27FC236}">
                <a16:creationId xmlns:a16="http://schemas.microsoft.com/office/drawing/2014/main" id="{BBC43BF6-9760-A7A6-EEEA-1668ACAE3517}"/>
              </a:ext>
            </a:extLst>
          </p:cNvPr>
          <p:cNvSpPr/>
          <p:nvPr/>
        </p:nvSpPr>
        <p:spPr>
          <a:xfrm>
            <a:off x="9826855" y="2932048"/>
            <a:ext cx="246888" cy="246888"/>
          </a:xfrm>
          <a:prstGeom prst="rect">
            <a:avLst/>
          </a:prstGeom>
          <a:solidFill>
            <a:schemeClr val="accent6">
              <a:lumMod val="60000"/>
              <a:lumOff val="40000"/>
            </a:schemeClr>
          </a:solidFill>
          <a:ln w="6350">
            <a:solidFill>
              <a:srgbClr val="FFFFFF"/>
            </a:solidFill>
            <a:prstDash val="solid"/>
          </a:ln>
        </p:spPr>
      </p:sp>
      <p:sp>
        <p:nvSpPr>
          <p:cNvPr id="30" name="Shape 26">
            <a:extLst>
              <a:ext uri="{FF2B5EF4-FFF2-40B4-BE49-F238E27FC236}">
                <a16:creationId xmlns:a16="http://schemas.microsoft.com/office/drawing/2014/main" id="{1569B183-5F0E-C2F8-6086-C1473D287E85}"/>
              </a:ext>
            </a:extLst>
          </p:cNvPr>
          <p:cNvSpPr/>
          <p:nvPr/>
        </p:nvSpPr>
        <p:spPr>
          <a:xfrm>
            <a:off x="10110319" y="2932048"/>
            <a:ext cx="246888" cy="246888"/>
          </a:xfrm>
          <a:prstGeom prst="rect">
            <a:avLst/>
          </a:prstGeom>
          <a:solidFill>
            <a:schemeClr val="accent6">
              <a:lumMod val="60000"/>
              <a:lumOff val="40000"/>
            </a:schemeClr>
          </a:solidFill>
          <a:ln w="6350">
            <a:solidFill>
              <a:srgbClr val="FFFFFF"/>
            </a:solidFill>
            <a:prstDash val="solid"/>
          </a:ln>
        </p:spPr>
      </p:sp>
      <p:sp>
        <p:nvSpPr>
          <p:cNvPr id="31" name="Shape 27">
            <a:extLst>
              <a:ext uri="{FF2B5EF4-FFF2-40B4-BE49-F238E27FC236}">
                <a16:creationId xmlns:a16="http://schemas.microsoft.com/office/drawing/2014/main" id="{681CC358-803E-A73F-9EEB-AA29307C5134}"/>
              </a:ext>
            </a:extLst>
          </p:cNvPr>
          <p:cNvSpPr/>
          <p:nvPr/>
        </p:nvSpPr>
        <p:spPr>
          <a:xfrm>
            <a:off x="10393783" y="2932048"/>
            <a:ext cx="246888" cy="246888"/>
          </a:xfrm>
          <a:prstGeom prst="rect">
            <a:avLst/>
          </a:prstGeom>
          <a:solidFill>
            <a:schemeClr val="accent6">
              <a:lumMod val="60000"/>
              <a:lumOff val="40000"/>
            </a:schemeClr>
          </a:solidFill>
          <a:ln w="6350">
            <a:solidFill>
              <a:srgbClr val="FFFFFF"/>
            </a:solidFill>
            <a:prstDash val="solid"/>
          </a:ln>
        </p:spPr>
      </p:sp>
      <p:sp>
        <p:nvSpPr>
          <p:cNvPr id="32" name="Shape 28">
            <a:extLst>
              <a:ext uri="{FF2B5EF4-FFF2-40B4-BE49-F238E27FC236}">
                <a16:creationId xmlns:a16="http://schemas.microsoft.com/office/drawing/2014/main" id="{E94B616D-18CD-5EDA-A95E-5C6176F2436A}"/>
              </a:ext>
            </a:extLst>
          </p:cNvPr>
          <p:cNvSpPr/>
          <p:nvPr/>
        </p:nvSpPr>
        <p:spPr>
          <a:xfrm>
            <a:off x="8409535" y="3215512"/>
            <a:ext cx="246888" cy="246888"/>
          </a:xfrm>
          <a:prstGeom prst="rect">
            <a:avLst/>
          </a:prstGeom>
          <a:solidFill>
            <a:schemeClr val="accent6">
              <a:lumMod val="60000"/>
              <a:lumOff val="40000"/>
            </a:schemeClr>
          </a:solidFill>
          <a:ln w="6350">
            <a:solidFill>
              <a:srgbClr val="FFFFFF"/>
            </a:solidFill>
            <a:prstDash val="solid"/>
          </a:ln>
        </p:spPr>
      </p:sp>
      <p:sp>
        <p:nvSpPr>
          <p:cNvPr id="33" name="Shape 29">
            <a:extLst>
              <a:ext uri="{FF2B5EF4-FFF2-40B4-BE49-F238E27FC236}">
                <a16:creationId xmlns:a16="http://schemas.microsoft.com/office/drawing/2014/main" id="{9A13B79D-D4EF-CAF1-940D-10E75F831AC1}"/>
              </a:ext>
            </a:extLst>
          </p:cNvPr>
          <p:cNvSpPr/>
          <p:nvPr/>
        </p:nvSpPr>
        <p:spPr>
          <a:xfrm>
            <a:off x="8692999" y="3215512"/>
            <a:ext cx="246888" cy="246888"/>
          </a:xfrm>
          <a:prstGeom prst="rect">
            <a:avLst/>
          </a:prstGeom>
          <a:solidFill>
            <a:schemeClr val="accent6">
              <a:lumMod val="60000"/>
              <a:lumOff val="40000"/>
            </a:schemeClr>
          </a:solidFill>
          <a:ln w="6350">
            <a:solidFill>
              <a:srgbClr val="FFFFFF"/>
            </a:solidFill>
            <a:prstDash val="solid"/>
          </a:ln>
        </p:spPr>
      </p:sp>
      <p:sp>
        <p:nvSpPr>
          <p:cNvPr id="34" name="Shape 30">
            <a:extLst>
              <a:ext uri="{FF2B5EF4-FFF2-40B4-BE49-F238E27FC236}">
                <a16:creationId xmlns:a16="http://schemas.microsoft.com/office/drawing/2014/main" id="{3AFA36C6-9606-315C-3C4F-CFC2845F0C4E}"/>
              </a:ext>
            </a:extLst>
          </p:cNvPr>
          <p:cNvSpPr/>
          <p:nvPr/>
        </p:nvSpPr>
        <p:spPr>
          <a:xfrm>
            <a:off x="8976463" y="3215512"/>
            <a:ext cx="246888" cy="246888"/>
          </a:xfrm>
          <a:prstGeom prst="rect">
            <a:avLst/>
          </a:prstGeom>
          <a:solidFill>
            <a:schemeClr val="accent6">
              <a:lumMod val="60000"/>
              <a:lumOff val="40000"/>
            </a:schemeClr>
          </a:solidFill>
          <a:ln w="6350">
            <a:solidFill>
              <a:srgbClr val="FFFFFF"/>
            </a:solidFill>
            <a:prstDash val="solid"/>
          </a:ln>
        </p:spPr>
      </p:sp>
      <p:sp>
        <p:nvSpPr>
          <p:cNvPr id="35" name="Shape 31">
            <a:extLst>
              <a:ext uri="{FF2B5EF4-FFF2-40B4-BE49-F238E27FC236}">
                <a16:creationId xmlns:a16="http://schemas.microsoft.com/office/drawing/2014/main" id="{AE387BDC-2E81-340E-026C-28B98F6738A4}"/>
              </a:ext>
            </a:extLst>
          </p:cNvPr>
          <p:cNvSpPr/>
          <p:nvPr/>
        </p:nvSpPr>
        <p:spPr>
          <a:xfrm>
            <a:off x="9259927" y="3215512"/>
            <a:ext cx="246888" cy="246888"/>
          </a:xfrm>
          <a:prstGeom prst="rect">
            <a:avLst/>
          </a:prstGeom>
          <a:solidFill>
            <a:schemeClr val="accent6">
              <a:lumMod val="60000"/>
              <a:lumOff val="40000"/>
            </a:schemeClr>
          </a:solidFill>
          <a:ln w="6350">
            <a:solidFill>
              <a:srgbClr val="FFFFFF"/>
            </a:solidFill>
            <a:prstDash val="solid"/>
          </a:ln>
        </p:spPr>
      </p:sp>
      <p:sp>
        <p:nvSpPr>
          <p:cNvPr id="36" name="Shape 32">
            <a:extLst>
              <a:ext uri="{FF2B5EF4-FFF2-40B4-BE49-F238E27FC236}">
                <a16:creationId xmlns:a16="http://schemas.microsoft.com/office/drawing/2014/main" id="{D10491E6-7FF8-61DB-1855-30945BD7A0C1}"/>
              </a:ext>
            </a:extLst>
          </p:cNvPr>
          <p:cNvSpPr/>
          <p:nvPr/>
        </p:nvSpPr>
        <p:spPr>
          <a:xfrm>
            <a:off x="9543391" y="3215512"/>
            <a:ext cx="246888" cy="246888"/>
          </a:xfrm>
          <a:prstGeom prst="rect">
            <a:avLst/>
          </a:prstGeom>
          <a:solidFill>
            <a:schemeClr val="accent6">
              <a:lumMod val="60000"/>
              <a:lumOff val="40000"/>
            </a:schemeClr>
          </a:solidFill>
          <a:ln w="6350">
            <a:solidFill>
              <a:srgbClr val="FFFFFF"/>
            </a:solidFill>
            <a:prstDash val="solid"/>
          </a:ln>
        </p:spPr>
      </p:sp>
      <p:sp>
        <p:nvSpPr>
          <p:cNvPr id="37" name="Shape 33">
            <a:extLst>
              <a:ext uri="{FF2B5EF4-FFF2-40B4-BE49-F238E27FC236}">
                <a16:creationId xmlns:a16="http://schemas.microsoft.com/office/drawing/2014/main" id="{FF662030-CFE1-52DC-EB1E-9C9B9A383AEB}"/>
              </a:ext>
            </a:extLst>
          </p:cNvPr>
          <p:cNvSpPr/>
          <p:nvPr/>
        </p:nvSpPr>
        <p:spPr>
          <a:xfrm>
            <a:off x="9826855" y="3215512"/>
            <a:ext cx="246888" cy="246888"/>
          </a:xfrm>
          <a:prstGeom prst="rect">
            <a:avLst/>
          </a:prstGeom>
          <a:solidFill>
            <a:schemeClr val="accent6">
              <a:lumMod val="60000"/>
              <a:lumOff val="40000"/>
            </a:schemeClr>
          </a:solidFill>
          <a:ln w="6350">
            <a:solidFill>
              <a:srgbClr val="FFFFFF"/>
            </a:solidFill>
            <a:prstDash val="solid"/>
          </a:ln>
        </p:spPr>
      </p:sp>
      <p:sp>
        <p:nvSpPr>
          <p:cNvPr id="38" name="Shape 34">
            <a:extLst>
              <a:ext uri="{FF2B5EF4-FFF2-40B4-BE49-F238E27FC236}">
                <a16:creationId xmlns:a16="http://schemas.microsoft.com/office/drawing/2014/main" id="{B376C4CF-C54A-7A87-F0B4-89016B8112B6}"/>
              </a:ext>
            </a:extLst>
          </p:cNvPr>
          <p:cNvSpPr/>
          <p:nvPr/>
        </p:nvSpPr>
        <p:spPr>
          <a:xfrm>
            <a:off x="10110319" y="3215512"/>
            <a:ext cx="246888" cy="246888"/>
          </a:xfrm>
          <a:prstGeom prst="rect">
            <a:avLst/>
          </a:prstGeom>
          <a:solidFill>
            <a:schemeClr val="accent3">
              <a:lumMod val="60000"/>
              <a:lumOff val="40000"/>
            </a:schemeClr>
          </a:solidFill>
          <a:ln w="6350">
            <a:solidFill>
              <a:srgbClr val="FFFFFF"/>
            </a:solidFill>
            <a:prstDash val="solid"/>
          </a:ln>
        </p:spPr>
      </p:sp>
      <p:sp>
        <p:nvSpPr>
          <p:cNvPr id="39" name="Shape 35">
            <a:extLst>
              <a:ext uri="{FF2B5EF4-FFF2-40B4-BE49-F238E27FC236}">
                <a16:creationId xmlns:a16="http://schemas.microsoft.com/office/drawing/2014/main" id="{1A4D9151-862B-A03C-1269-847B707AF3D4}"/>
              </a:ext>
            </a:extLst>
          </p:cNvPr>
          <p:cNvSpPr/>
          <p:nvPr/>
        </p:nvSpPr>
        <p:spPr>
          <a:xfrm>
            <a:off x="10393783" y="3215512"/>
            <a:ext cx="246888" cy="246888"/>
          </a:xfrm>
          <a:prstGeom prst="rect">
            <a:avLst/>
          </a:prstGeom>
          <a:solidFill>
            <a:schemeClr val="accent3">
              <a:lumMod val="60000"/>
              <a:lumOff val="40000"/>
            </a:schemeClr>
          </a:solidFill>
          <a:ln w="6350">
            <a:solidFill>
              <a:srgbClr val="FFFFFF"/>
            </a:solidFill>
            <a:prstDash val="solid"/>
          </a:ln>
        </p:spPr>
      </p:sp>
      <p:sp>
        <p:nvSpPr>
          <p:cNvPr id="40" name="Shape 36">
            <a:extLst>
              <a:ext uri="{FF2B5EF4-FFF2-40B4-BE49-F238E27FC236}">
                <a16:creationId xmlns:a16="http://schemas.microsoft.com/office/drawing/2014/main" id="{56856021-11DD-0B78-33C7-4B1C4C78719E}"/>
              </a:ext>
            </a:extLst>
          </p:cNvPr>
          <p:cNvSpPr/>
          <p:nvPr/>
        </p:nvSpPr>
        <p:spPr>
          <a:xfrm>
            <a:off x="8409535" y="3498976"/>
            <a:ext cx="246888" cy="246888"/>
          </a:xfrm>
          <a:prstGeom prst="rect">
            <a:avLst/>
          </a:prstGeom>
          <a:solidFill>
            <a:schemeClr val="accent6">
              <a:lumMod val="60000"/>
              <a:lumOff val="40000"/>
            </a:schemeClr>
          </a:solidFill>
          <a:ln w="6350">
            <a:solidFill>
              <a:srgbClr val="FFFFFF"/>
            </a:solidFill>
            <a:prstDash val="solid"/>
          </a:ln>
        </p:spPr>
      </p:sp>
      <p:sp>
        <p:nvSpPr>
          <p:cNvPr id="41" name="Shape 37">
            <a:extLst>
              <a:ext uri="{FF2B5EF4-FFF2-40B4-BE49-F238E27FC236}">
                <a16:creationId xmlns:a16="http://schemas.microsoft.com/office/drawing/2014/main" id="{6DE74FB4-CF06-C230-D4CC-E5C7608202E6}"/>
              </a:ext>
            </a:extLst>
          </p:cNvPr>
          <p:cNvSpPr/>
          <p:nvPr/>
        </p:nvSpPr>
        <p:spPr>
          <a:xfrm>
            <a:off x="8692999" y="3498976"/>
            <a:ext cx="246888" cy="246888"/>
          </a:xfrm>
          <a:prstGeom prst="rect">
            <a:avLst/>
          </a:prstGeom>
          <a:solidFill>
            <a:schemeClr val="accent6">
              <a:lumMod val="60000"/>
              <a:lumOff val="40000"/>
            </a:schemeClr>
          </a:solidFill>
          <a:ln w="6350">
            <a:solidFill>
              <a:srgbClr val="FFFFFF"/>
            </a:solidFill>
            <a:prstDash val="solid"/>
          </a:ln>
        </p:spPr>
      </p:sp>
      <p:sp>
        <p:nvSpPr>
          <p:cNvPr id="42" name="Shape 38">
            <a:extLst>
              <a:ext uri="{FF2B5EF4-FFF2-40B4-BE49-F238E27FC236}">
                <a16:creationId xmlns:a16="http://schemas.microsoft.com/office/drawing/2014/main" id="{78B83A87-C591-CCAA-D715-2F446C368ECE}"/>
              </a:ext>
            </a:extLst>
          </p:cNvPr>
          <p:cNvSpPr/>
          <p:nvPr/>
        </p:nvSpPr>
        <p:spPr>
          <a:xfrm>
            <a:off x="8976463" y="3498976"/>
            <a:ext cx="246888" cy="246888"/>
          </a:xfrm>
          <a:prstGeom prst="rect">
            <a:avLst/>
          </a:prstGeom>
          <a:solidFill>
            <a:schemeClr val="accent6">
              <a:lumMod val="60000"/>
              <a:lumOff val="40000"/>
            </a:schemeClr>
          </a:solidFill>
          <a:ln w="6350">
            <a:solidFill>
              <a:srgbClr val="FFFFFF"/>
            </a:solidFill>
            <a:prstDash val="solid"/>
          </a:ln>
        </p:spPr>
      </p:sp>
      <p:sp>
        <p:nvSpPr>
          <p:cNvPr id="43" name="Shape 39">
            <a:extLst>
              <a:ext uri="{FF2B5EF4-FFF2-40B4-BE49-F238E27FC236}">
                <a16:creationId xmlns:a16="http://schemas.microsoft.com/office/drawing/2014/main" id="{FD6F2933-C5F6-F3E2-3F9B-CB0B6CC6DA30}"/>
              </a:ext>
            </a:extLst>
          </p:cNvPr>
          <p:cNvSpPr/>
          <p:nvPr/>
        </p:nvSpPr>
        <p:spPr>
          <a:xfrm>
            <a:off x="9259927" y="3498976"/>
            <a:ext cx="246888" cy="246888"/>
          </a:xfrm>
          <a:prstGeom prst="rect">
            <a:avLst/>
          </a:prstGeom>
          <a:solidFill>
            <a:schemeClr val="accent6">
              <a:lumMod val="60000"/>
              <a:lumOff val="40000"/>
            </a:schemeClr>
          </a:solidFill>
          <a:ln w="6350">
            <a:solidFill>
              <a:srgbClr val="FFFFFF"/>
            </a:solidFill>
            <a:prstDash val="solid"/>
          </a:ln>
        </p:spPr>
      </p:sp>
      <p:sp>
        <p:nvSpPr>
          <p:cNvPr id="44" name="Shape 40">
            <a:extLst>
              <a:ext uri="{FF2B5EF4-FFF2-40B4-BE49-F238E27FC236}">
                <a16:creationId xmlns:a16="http://schemas.microsoft.com/office/drawing/2014/main" id="{3026B9B7-910B-A88F-247C-D010095FE2D7}"/>
              </a:ext>
            </a:extLst>
          </p:cNvPr>
          <p:cNvSpPr/>
          <p:nvPr/>
        </p:nvSpPr>
        <p:spPr>
          <a:xfrm>
            <a:off x="9543391" y="3498976"/>
            <a:ext cx="246888" cy="246888"/>
          </a:xfrm>
          <a:prstGeom prst="rect">
            <a:avLst/>
          </a:prstGeom>
          <a:solidFill>
            <a:schemeClr val="accent6">
              <a:lumMod val="60000"/>
              <a:lumOff val="40000"/>
            </a:schemeClr>
          </a:solidFill>
          <a:ln w="6350">
            <a:solidFill>
              <a:srgbClr val="FFFFFF"/>
            </a:solidFill>
            <a:prstDash val="solid"/>
          </a:ln>
        </p:spPr>
      </p:sp>
      <p:sp>
        <p:nvSpPr>
          <p:cNvPr id="45" name="Shape 41">
            <a:extLst>
              <a:ext uri="{FF2B5EF4-FFF2-40B4-BE49-F238E27FC236}">
                <a16:creationId xmlns:a16="http://schemas.microsoft.com/office/drawing/2014/main" id="{06B33C98-229B-21EA-66FF-0135ED579F9E}"/>
              </a:ext>
            </a:extLst>
          </p:cNvPr>
          <p:cNvSpPr/>
          <p:nvPr/>
        </p:nvSpPr>
        <p:spPr>
          <a:xfrm>
            <a:off x="9826855" y="3498976"/>
            <a:ext cx="246888" cy="246888"/>
          </a:xfrm>
          <a:prstGeom prst="rect">
            <a:avLst/>
          </a:prstGeom>
          <a:solidFill>
            <a:schemeClr val="accent6">
              <a:lumMod val="60000"/>
              <a:lumOff val="40000"/>
            </a:schemeClr>
          </a:solidFill>
          <a:ln w="6350">
            <a:solidFill>
              <a:srgbClr val="FFFFFF"/>
            </a:solidFill>
            <a:prstDash val="solid"/>
          </a:ln>
        </p:spPr>
      </p:sp>
      <p:sp>
        <p:nvSpPr>
          <p:cNvPr id="46" name="Shape 42">
            <a:extLst>
              <a:ext uri="{FF2B5EF4-FFF2-40B4-BE49-F238E27FC236}">
                <a16:creationId xmlns:a16="http://schemas.microsoft.com/office/drawing/2014/main" id="{6919D934-87B6-D7E2-1546-4738C6AB51F9}"/>
              </a:ext>
            </a:extLst>
          </p:cNvPr>
          <p:cNvSpPr/>
          <p:nvPr/>
        </p:nvSpPr>
        <p:spPr>
          <a:xfrm>
            <a:off x="10110319" y="3498976"/>
            <a:ext cx="246888" cy="246888"/>
          </a:xfrm>
          <a:prstGeom prst="rect">
            <a:avLst/>
          </a:prstGeom>
          <a:solidFill>
            <a:schemeClr val="accent3">
              <a:lumMod val="60000"/>
              <a:lumOff val="40000"/>
            </a:schemeClr>
          </a:solidFill>
          <a:ln w="6350">
            <a:solidFill>
              <a:srgbClr val="FFFFFF"/>
            </a:solidFill>
            <a:prstDash val="solid"/>
          </a:ln>
        </p:spPr>
      </p:sp>
      <p:sp>
        <p:nvSpPr>
          <p:cNvPr id="47" name="Shape 43">
            <a:extLst>
              <a:ext uri="{FF2B5EF4-FFF2-40B4-BE49-F238E27FC236}">
                <a16:creationId xmlns:a16="http://schemas.microsoft.com/office/drawing/2014/main" id="{64B0F793-48DA-0170-0AB4-C5DE524323D8}"/>
              </a:ext>
            </a:extLst>
          </p:cNvPr>
          <p:cNvSpPr/>
          <p:nvPr/>
        </p:nvSpPr>
        <p:spPr>
          <a:xfrm>
            <a:off x="10393783" y="3498976"/>
            <a:ext cx="246888" cy="246888"/>
          </a:xfrm>
          <a:prstGeom prst="rect">
            <a:avLst/>
          </a:prstGeom>
          <a:solidFill>
            <a:schemeClr val="accent3">
              <a:lumMod val="60000"/>
              <a:lumOff val="40000"/>
            </a:schemeClr>
          </a:solidFill>
          <a:ln w="6350">
            <a:solidFill>
              <a:srgbClr val="FFFFFF"/>
            </a:solidFill>
            <a:prstDash val="solid"/>
          </a:ln>
        </p:spPr>
      </p:sp>
      <p:sp>
        <p:nvSpPr>
          <p:cNvPr id="48" name="Shape 44">
            <a:extLst>
              <a:ext uri="{FF2B5EF4-FFF2-40B4-BE49-F238E27FC236}">
                <a16:creationId xmlns:a16="http://schemas.microsoft.com/office/drawing/2014/main" id="{E16D7DAA-AC0F-8FB9-8E18-1B6F336E9C74}"/>
              </a:ext>
            </a:extLst>
          </p:cNvPr>
          <p:cNvSpPr/>
          <p:nvPr/>
        </p:nvSpPr>
        <p:spPr>
          <a:xfrm>
            <a:off x="8409535" y="3782440"/>
            <a:ext cx="246888" cy="246888"/>
          </a:xfrm>
          <a:prstGeom prst="rect">
            <a:avLst/>
          </a:prstGeom>
          <a:solidFill>
            <a:schemeClr val="accent6">
              <a:lumMod val="60000"/>
              <a:lumOff val="40000"/>
            </a:schemeClr>
          </a:solidFill>
          <a:ln w="6350">
            <a:solidFill>
              <a:srgbClr val="FFFFFF"/>
            </a:solidFill>
            <a:prstDash val="solid"/>
          </a:ln>
        </p:spPr>
      </p:sp>
      <p:sp>
        <p:nvSpPr>
          <p:cNvPr id="49" name="Shape 45">
            <a:extLst>
              <a:ext uri="{FF2B5EF4-FFF2-40B4-BE49-F238E27FC236}">
                <a16:creationId xmlns:a16="http://schemas.microsoft.com/office/drawing/2014/main" id="{C35385E7-27ED-4830-EA06-ADB572A59896}"/>
              </a:ext>
            </a:extLst>
          </p:cNvPr>
          <p:cNvSpPr/>
          <p:nvPr/>
        </p:nvSpPr>
        <p:spPr>
          <a:xfrm>
            <a:off x="8692999" y="3782440"/>
            <a:ext cx="246888" cy="246888"/>
          </a:xfrm>
          <a:prstGeom prst="rect">
            <a:avLst/>
          </a:prstGeom>
          <a:solidFill>
            <a:srgbClr val="B23A48"/>
          </a:solidFill>
          <a:ln w="6350">
            <a:solidFill>
              <a:srgbClr val="FFFFFF"/>
            </a:solidFill>
            <a:prstDash val="solid"/>
          </a:ln>
        </p:spPr>
      </p:sp>
      <p:sp>
        <p:nvSpPr>
          <p:cNvPr id="50" name="Shape 46">
            <a:extLst>
              <a:ext uri="{FF2B5EF4-FFF2-40B4-BE49-F238E27FC236}">
                <a16:creationId xmlns:a16="http://schemas.microsoft.com/office/drawing/2014/main" id="{622B6BD2-24FE-4FAC-B9FA-38DB50ADDE15}"/>
              </a:ext>
            </a:extLst>
          </p:cNvPr>
          <p:cNvSpPr/>
          <p:nvPr/>
        </p:nvSpPr>
        <p:spPr>
          <a:xfrm>
            <a:off x="8976463" y="3782440"/>
            <a:ext cx="246888" cy="246888"/>
          </a:xfrm>
          <a:prstGeom prst="rect">
            <a:avLst/>
          </a:prstGeom>
          <a:solidFill>
            <a:schemeClr val="accent4">
              <a:lumMod val="60000"/>
              <a:lumOff val="40000"/>
            </a:schemeClr>
          </a:solidFill>
          <a:ln w="6350">
            <a:solidFill>
              <a:srgbClr val="FFFFFF"/>
            </a:solidFill>
            <a:prstDash val="solid"/>
          </a:ln>
        </p:spPr>
      </p:sp>
      <p:sp>
        <p:nvSpPr>
          <p:cNvPr id="51" name="Shape 47">
            <a:extLst>
              <a:ext uri="{FF2B5EF4-FFF2-40B4-BE49-F238E27FC236}">
                <a16:creationId xmlns:a16="http://schemas.microsoft.com/office/drawing/2014/main" id="{106ACB30-67DB-A43E-0503-F027A64B9F6A}"/>
              </a:ext>
            </a:extLst>
          </p:cNvPr>
          <p:cNvSpPr/>
          <p:nvPr/>
        </p:nvSpPr>
        <p:spPr>
          <a:xfrm>
            <a:off x="9259927" y="3782440"/>
            <a:ext cx="246888" cy="246888"/>
          </a:xfrm>
          <a:prstGeom prst="rect">
            <a:avLst/>
          </a:prstGeom>
          <a:solidFill>
            <a:schemeClr val="accent6">
              <a:lumMod val="60000"/>
              <a:lumOff val="40000"/>
            </a:schemeClr>
          </a:solidFill>
          <a:ln w="6350">
            <a:solidFill>
              <a:srgbClr val="FFFFFF"/>
            </a:solidFill>
            <a:prstDash val="solid"/>
          </a:ln>
        </p:spPr>
      </p:sp>
      <p:sp>
        <p:nvSpPr>
          <p:cNvPr id="52" name="Shape 48">
            <a:extLst>
              <a:ext uri="{FF2B5EF4-FFF2-40B4-BE49-F238E27FC236}">
                <a16:creationId xmlns:a16="http://schemas.microsoft.com/office/drawing/2014/main" id="{981585C8-FEC9-82A8-9933-D472969794F9}"/>
              </a:ext>
            </a:extLst>
          </p:cNvPr>
          <p:cNvSpPr/>
          <p:nvPr/>
        </p:nvSpPr>
        <p:spPr>
          <a:xfrm>
            <a:off x="9543391" y="3782440"/>
            <a:ext cx="246888" cy="246888"/>
          </a:xfrm>
          <a:prstGeom prst="rect">
            <a:avLst/>
          </a:prstGeom>
          <a:solidFill>
            <a:schemeClr val="accent6">
              <a:lumMod val="60000"/>
              <a:lumOff val="40000"/>
            </a:schemeClr>
          </a:solidFill>
          <a:ln w="6350">
            <a:solidFill>
              <a:srgbClr val="FFFFFF"/>
            </a:solidFill>
            <a:prstDash val="solid"/>
          </a:ln>
        </p:spPr>
      </p:sp>
      <p:sp>
        <p:nvSpPr>
          <p:cNvPr id="53" name="Shape 49">
            <a:extLst>
              <a:ext uri="{FF2B5EF4-FFF2-40B4-BE49-F238E27FC236}">
                <a16:creationId xmlns:a16="http://schemas.microsoft.com/office/drawing/2014/main" id="{7E2DFD2E-A053-A25B-561F-B187C4A165F7}"/>
              </a:ext>
            </a:extLst>
          </p:cNvPr>
          <p:cNvSpPr/>
          <p:nvPr/>
        </p:nvSpPr>
        <p:spPr>
          <a:xfrm>
            <a:off x="9826855" y="3782440"/>
            <a:ext cx="246888" cy="246888"/>
          </a:xfrm>
          <a:prstGeom prst="rect">
            <a:avLst/>
          </a:prstGeom>
          <a:solidFill>
            <a:schemeClr val="accent6">
              <a:lumMod val="60000"/>
              <a:lumOff val="40000"/>
            </a:schemeClr>
          </a:solidFill>
          <a:ln w="6350">
            <a:solidFill>
              <a:srgbClr val="FFFFFF"/>
            </a:solidFill>
            <a:prstDash val="solid"/>
          </a:ln>
        </p:spPr>
      </p:sp>
      <p:sp>
        <p:nvSpPr>
          <p:cNvPr id="54" name="Shape 50">
            <a:extLst>
              <a:ext uri="{FF2B5EF4-FFF2-40B4-BE49-F238E27FC236}">
                <a16:creationId xmlns:a16="http://schemas.microsoft.com/office/drawing/2014/main" id="{1CF0773D-2452-C969-F6AC-A820010E545A}"/>
              </a:ext>
            </a:extLst>
          </p:cNvPr>
          <p:cNvSpPr/>
          <p:nvPr/>
        </p:nvSpPr>
        <p:spPr>
          <a:xfrm>
            <a:off x="10110319" y="3782440"/>
            <a:ext cx="246888" cy="246888"/>
          </a:xfrm>
          <a:prstGeom prst="rect">
            <a:avLst/>
          </a:prstGeom>
          <a:solidFill>
            <a:schemeClr val="accent3">
              <a:lumMod val="60000"/>
              <a:lumOff val="40000"/>
            </a:schemeClr>
          </a:solidFill>
          <a:ln w="6350">
            <a:solidFill>
              <a:srgbClr val="FFFFFF"/>
            </a:solidFill>
            <a:prstDash val="solid"/>
          </a:ln>
        </p:spPr>
      </p:sp>
      <p:sp>
        <p:nvSpPr>
          <p:cNvPr id="55" name="Shape 51">
            <a:extLst>
              <a:ext uri="{FF2B5EF4-FFF2-40B4-BE49-F238E27FC236}">
                <a16:creationId xmlns:a16="http://schemas.microsoft.com/office/drawing/2014/main" id="{275C810F-08DE-5036-581C-87C20CC6EF43}"/>
              </a:ext>
            </a:extLst>
          </p:cNvPr>
          <p:cNvSpPr/>
          <p:nvPr/>
        </p:nvSpPr>
        <p:spPr>
          <a:xfrm>
            <a:off x="10393783" y="3782440"/>
            <a:ext cx="246888" cy="246888"/>
          </a:xfrm>
          <a:prstGeom prst="rect">
            <a:avLst/>
          </a:prstGeom>
          <a:solidFill>
            <a:schemeClr val="accent3">
              <a:lumMod val="60000"/>
              <a:lumOff val="40000"/>
            </a:schemeClr>
          </a:solidFill>
          <a:ln w="6350">
            <a:solidFill>
              <a:srgbClr val="FFFFFF"/>
            </a:solidFill>
            <a:prstDash val="solid"/>
          </a:ln>
        </p:spPr>
      </p:sp>
      <p:sp>
        <p:nvSpPr>
          <p:cNvPr id="56" name="Shape 52">
            <a:extLst>
              <a:ext uri="{FF2B5EF4-FFF2-40B4-BE49-F238E27FC236}">
                <a16:creationId xmlns:a16="http://schemas.microsoft.com/office/drawing/2014/main" id="{8EE09D46-8804-B0B5-98AA-2ED2014E77A1}"/>
              </a:ext>
            </a:extLst>
          </p:cNvPr>
          <p:cNvSpPr/>
          <p:nvPr/>
        </p:nvSpPr>
        <p:spPr>
          <a:xfrm>
            <a:off x="8409535" y="4065904"/>
            <a:ext cx="246888" cy="246888"/>
          </a:xfrm>
          <a:prstGeom prst="rect">
            <a:avLst/>
          </a:prstGeom>
          <a:solidFill>
            <a:schemeClr val="accent6">
              <a:lumMod val="60000"/>
              <a:lumOff val="40000"/>
            </a:schemeClr>
          </a:solidFill>
          <a:ln w="6350">
            <a:solidFill>
              <a:srgbClr val="FFFFFF"/>
            </a:solidFill>
            <a:prstDash val="solid"/>
          </a:ln>
        </p:spPr>
      </p:sp>
      <p:sp>
        <p:nvSpPr>
          <p:cNvPr id="57" name="Shape 53">
            <a:extLst>
              <a:ext uri="{FF2B5EF4-FFF2-40B4-BE49-F238E27FC236}">
                <a16:creationId xmlns:a16="http://schemas.microsoft.com/office/drawing/2014/main" id="{0ACA580F-0D18-B5C6-368B-512C644D6983}"/>
              </a:ext>
            </a:extLst>
          </p:cNvPr>
          <p:cNvSpPr/>
          <p:nvPr/>
        </p:nvSpPr>
        <p:spPr>
          <a:xfrm>
            <a:off x="8692999" y="4065904"/>
            <a:ext cx="246888" cy="246888"/>
          </a:xfrm>
          <a:prstGeom prst="rect">
            <a:avLst/>
          </a:prstGeom>
          <a:solidFill>
            <a:schemeClr val="accent2"/>
          </a:solidFill>
          <a:ln w="6350">
            <a:solidFill>
              <a:srgbClr val="FFFFFF"/>
            </a:solidFill>
            <a:prstDash val="solid"/>
          </a:ln>
        </p:spPr>
      </p:sp>
      <p:sp>
        <p:nvSpPr>
          <p:cNvPr id="58" name="Shape 54">
            <a:extLst>
              <a:ext uri="{FF2B5EF4-FFF2-40B4-BE49-F238E27FC236}">
                <a16:creationId xmlns:a16="http://schemas.microsoft.com/office/drawing/2014/main" id="{F74B3A23-99CA-E4D1-6B8C-8E289646A81E}"/>
              </a:ext>
            </a:extLst>
          </p:cNvPr>
          <p:cNvSpPr/>
          <p:nvPr/>
        </p:nvSpPr>
        <p:spPr>
          <a:xfrm>
            <a:off x="8976463" y="4065904"/>
            <a:ext cx="246888" cy="246888"/>
          </a:xfrm>
          <a:prstGeom prst="rect">
            <a:avLst/>
          </a:prstGeom>
          <a:solidFill>
            <a:srgbClr val="B23A48"/>
          </a:solidFill>
          <a:ln w="6350">
            <a:solidFill>
              <a:srgbClr val="FFFFFF"/>
            </a:solidFill>
            <a:prstDash val="solid"/>
          </a:ln>
        </p:spPr>
      </p:sp>
      <p:sp>
        <p:nvSpPr>
          <p:cNvPr id="59" name="Shape 55">
            <a:extLst>
              <a:ext uri="{FF2B5EF4-FFF2-40B4-BE49-F238E27FC236}">
                <a16:creationId xmlns:a16="http://schemas.microsoft.com/office/drawing/2014/main" id="{9655C018-3DED-EA89-53CF-25B75274C1E3}"/>
              </a:ext>
            </a:extLst>
          </p:cNvPr>
          <p:cNvSpPr/>
          <p:nvPr/>
        </p:nvSpPr>
        <p:spPr>
          <a:xfrm>
            <a:off x="9259927" y="4065904"/>
            <a:ext cx="246888" cy="246888"/>
          </a:xfrm>
          <a:prstGeom prst="rect">
            <a:avLst/>
          </a:prstGeom>
          <a:solidFill>
            <a:schemeClr val="accent6">
              <a:lumMod val="60000"/>
              <a:lumOff val="40000"/>
            </a:schemeClr>
          </a:solidFill>
          <a:ln w="6350">
            <a:solidFill>
              <a:srgbClr val="FFFFFF"/>
            </a:solidFill>
            <a:prstDash val="solid"/>
          </a:ln>
        </p:spPr>
      </p:sp>
      <p:sp>
        <p:nvSpPr>
          <p:cNvPr id="60" name="Shape 56">
            <a:extLst>
              <a:ext uri="{FF2B5EF4-FFF2-40B4-BE49-F238E27FC236}">
                <a16:creationId xmlns:a16="http://schemas.microsoft.com/office/drawing/2014/main" id="{9520977B-D9AC-2589-905D-75AF84612239}"/>
              </a:ext>
            </a:extLst>
          </p:cNvPr>
          <p:cNvSpPr/>
          <p:nvPr/>
        </p:nvSpPr>
        <p:spPr>
          <a:xfrm>
            <a:off x="9543391" y="4065904"/>
            <a:ext cx="246888" cy="246888"/>
          </a:xfrm>
          <a:prstGeom prst="rect">
            <a:avLst/>
          </a:prstGeom>
          <a:solidFill>
            <a:schemeClr val="accent6">
              <a:lumMod val="60000"/>
              <a:lumOff val="40000"/>
            </a:schemeClr>
          </a:solidFill>
          <a:ln w="6350">
            <a:solidFill>
              <a:srgbClr val="FFFFFF"/>
            </a:solidFill>
            <a:prstDash val="solid"/>
          </a:ln>
        </p:spPr>
      </p:sp>
      <p:sp>
        <p:nvSpPr>
          <p:cNvPr id="61" name="Shape 57">
            <a:extLst>
              <a:ext uri="{FF2B5EF4-FFF2-40B4-BE49-F238E27FC236}">
                <a16:creationId xmlns:a16="http://schemas.microsoft.com/office/drawing/2014/main" id="{204641B3-08C0-9E57-CBC1-1F84D99BA889}"/>
              </a:ext>
            </a:extLst>
          </p:cNvPr>
          <p:cNvSpPr/>
          <p:nvPr/>
        </p:nvSpPr>
        <p:spPr>
          <a:xfrm>
            <a:off x="9826855" y="4065904"/>
            <a:ext cx="246888" cy="246888"/>
          </a:xfrm>
          <a:prstGeom prst="rect">
            <a:avLst/>
          </a:prstGeom>
          <a:solidFill>
            <a:schemeClr val="accent6">
              <a:lumMod val="60000"/>
              <a:lumOff val="40000"/>
            </a:schemeClr>
          </a:solidFill>
          <a:ln w="6350">
            <a:solidFill>
              <a:srgbClr val="FFFFFF"/>
            </a:solidFill>
            <a:prstDash val="solid"/>
          </a:ln>
        </p:spPr>
      </p:sp>
      <p:sp>
        <p:nvSpPr>
          <p:cNvPr id="62" name="Shape 58">
            <a:extLst>
              <a:ext uri="{FF2B5EF4-FFF2-40B4-BE49-F238E27FC236}">
                <a16:creationId xmlns:a16="http://schemas.microsoft.com/office/drawing/2014/main" id="{25B377EC-B05B-640D-D8CF-3518F11E4C61}"/>
              </a:ext>
            </a:extLst>
          </p:cNvPr>
          <p:cNvSpPr/>
          <p:nvPr/>
        </p:nvSpPr>
        <p:spPr>
          <a:xfrm>
            <a:off x="10110319" y="4065904"/>
            <a:ext cx="246888" cy="246888"/>
          </a:xfrm>
          <a:prstGeom prst="rect">
            <a:avLst/>
          </a:prstGeom>
          <a:solidFill>
            <a:schemeClr val="accent3">
              <a:lumMod val="60000"/>
              <a:lumOff val="40000"/>
            </a:schemeClr>
          </a:solidFill>
          <a:ln w="6350">
            <a:solidFill>
              <a:srgbClr val="FFFFFF"/>
            </a:solidFill>
            <a:prstDash val="solid"/>
          </a:ln>
        </p:spPr>
      </p:sp>
      <p:sp>
        <p:nvSpPr>
          <p:cNvPr id="63" name="Shape 59">
            <a:extLst>
              <a:ext uri="{FF2B5EF4-FFF2-40B4-BE49-F238E27FC236}">
                <a16:creationId xmlns:a16="http://schemas.microsoft.com/office/drawing/2014/main" id="{8C0DCF53-9D24-67BA-951A-269B167B7233}"/>
              </a:ext>
            </a:extLst>
          </p:cNvPr>
          <p:cNvSpPr/>
          <p:nvPr/>
        </p:nvSpPr>
        <p:spPr>
          <a:xfrm>
            <a:off x="10393783" y="4065904"/>
            <a:ext cx="246888" cy="246888"/>
          </a:xfrm>
          <a:prstGeom prst="rect">
            <a:avLst/>
          </a:prstGeom>
          <a:solidFill>
            <a:schemeClr val="accent3">
              <a:lumMod val="60000"/>
              <a:lumOff val="40000"/>
            </a:schemeClr>
          </a:solidFill>
          <a:ln w="6350">
            <a:solidFill>
              <a:srgbClr val="FFFFFF"/>
            </a:solidFill>
            <a:prstDash val="solid"/>
          </a:ln>
        </p:spPr>
      </p:sp>
      <p:sp>
        <p:nvSpPr>
          <p:cNvPr id="64" name="Shape 60">
            <a:extLst>
              <a:ext uri="{FF2B5EF4-FFF2-40B4-BE49-F238E27FC236}">
                <a16:creationId xmlns:a16="http://schemas.microsoft.com/office/drawing/2014/main" id="{215C2AD0-44E2-A90F-2EE2-3813135EC733}"/>
              </a:ext>
            </a:extLst>
          </p:cNvPr>
          <p:cNvSpPr/>
          <p:nvPr/>
        </p:nvSpPr>
        <p:spPr>
          <a:xfrm>
            <a:off x="8409535" y="4349368"/>
            <a:ext cx="246888" cy="246888"/>
          </a:xfrm>
          <a:prstGeom prst="rect">
            <a:avLst/>
          </a:prstGeom>
          <a:solidFill>
            <a:schemeClr val="accent6">
              <a:lumMod val="60000"/>
              <a:lumOff val="40000"/>
            </a:schemeClr>
          </a:solidFill>
          <a:ln w="6350">
            <a:solidFill>
              <a:srgbClr val="FFFFFF"/>
            </a:solidFill>
            <a:prstDash val="solid"/>
          </a:ln>
        </p:spPr>
      </p:sp>
      <p:sp>
        <p:nvSpPr>
          <p:cNvPr id="65" name="Shape 61">
            <a:extLst>
              <a:ext uri="{FF2B5EF4-FFF2-40B4-BE49-F238E27FC236}">
                <a16:creationId xmlns:a16="http://schemas.microsoft.com/office/drawing/2014/main" id="{BA6A32A0-DEF1-12C8-D9C4-CAD1ECBBE238}"/>
              </a:ext>
            </a:extLst>
          </p:cNvPr>
          <p:cNvSpPr/>
          <p:nvPr/>
        </p:nvSpPr>
        <p:spPr>
          <a:xfrm>
            <a:off x="8692999" y="4349368"/>
            <a:ext cx="246888" cy="246888"/>
          </a:xfrm>
          <a:prstGeom prst="rect">
            <a:avLst/>
          </a:prstGeom>
          <a:solidFill>
            <a:schemeClr val="accent6">
              <a:lumMod val="60000"/>
              <a:lumOff val="40000"/>
            </a:schemeClr>
          </a:solidFill>
          <a:ln w="6350">
            <a:solidFill>
              <a:srgbClr val="FFFFFF"/>
            </a:solidFill>
            <a:prstDash val="solid"/>
          </a:ln>
        </p:spPr>
      </p:sp>
      <p:sp>
        <p:nvSpPr>
          <p:cNvPr id="66" name="Shape 62">
            <a:extLst>
              <a:ext uri="{FF2B5EF4-FFF2-40B4-BE49-F238E27FC236}">
                <a16:creationId xmlns:a16="http://schemas.microsoft.com/office/drawing/2014/main" id="{0567867A-0A96-ADD1-5115-DBD6E24D9175}"/>
              </a:ext>
            </a:extLst>
          </p:cNvPr>
          <p:cNvSpPr/>
          <p:nvPr/>
        </p:nvSpPr>
        <p:spPr>
          <a:xfrm>
            <a:off x="8976463" y="4349368"/>
            <a:ext cx="246888" cy="246888"/>
          </a:xfrm>
          <a:prstGeom prst="rect">
            <a:avLst/>
          </a:prstGeom>
          <a:solidFill>
            <a:schemeClr val="accent6">
              <a:lumMod val="60000"/>
              <a:lumOff val="40000"/>
            </a:schemeClr>
          </a:solidFill>
          <a:ln w="6350">
            <a:solidFill>
              <a:srgbClr val="FFFFFF"/>
            </a:solidFill>
            <a:prstDash val="solid"/>
          </a:ln>
        </p:spPr>
      </p:sp>
      <p:sp>
        <p:nvSpPr>
          <p:cNvPr id="67" name="Shape 63">
            <a:extLst>
              <a:ext uri="{FF2B5EF4-FFF2-40B4-BE49-F238E27FC236}">
                <a16:creationId xmlns:a16="http://schemas.microsoft.com/office/drawing/2014/main" id="{4755686C-E86D-770D-8B2A-B45CBD4C2652}"/>
              </a:ext>
            </a:extLst>
          </p:cNvPr>
          <p:cNvSpPr/>
          <p:nvPr/>
        </p:nvSpPr>
        <p:spPr>
          <a:xfrm>
            <a:off x="9259927" y="4349368"/>
            <a:ext cx="246888" cy="246888"/>
          </a:xfrm>
          <a:prstGeom prst="rect">
            <a:avLst/>
          </a:prstGeom>
          <a:solidFill>
            <a:schemeClr val="accent6">
              <a:lumMod val="60000"/>
              <a:lumOff val="40000"/>
            </a:schemeClr>
          </a:solidFill>
          <a:ln w="6350">
            <a:solidFill>
              <a:srgbClr val="FFFFFF"/>
            </a:solidFill>
            <a:prstDash val="solid"/>
          </a:ln>
        </p:spPr>
      </p:sp>
      <p:sp>
        <p:nvSpPr>
          <p:cNvPr id="68" name="Shape 64">
            <a:extLst>
              <a:ext uri="{FF2B5EF4-FFF2-40B4-BE49-F238E27FC236}">
                <a16:creationId xmlns:a16="http://schemas.microsoft.com/office/drawing/2014/main" id="{F60E133F-31D5-14FC-4430-CFF2F8D06BEB}"/>
              </a:ext>
            </a:extLst>
          </p:cNvPr>
          <p:cNvSpPr/>
          <p:nvPr/>
        </p:nvSpPr>
        <p:spPr>
          <a:xfrm>
            <a:off x="9543391" y="4349368"/>
            <a:ext cx="246888" cy="246888"/>
          </a:xfrm>
          <a:prstGeom prst="rect">
            <a:avLst/>
          </a:prstGeom>
          <a:solidFill>
            <a:schemeClr val="accent6">
              <a:lumMod val="60000"/>
              <a:lumOff val="40000"/>
            </a:schemeClr>
          </a:solidFill>
          <a:ln w="6350">
            <a:solidFill>
              <a:srgbClr val="FFFFFF"/>
            </a:solidFill>
            <a:prstDash val="solid"/>
          </a:ln>
        </p:spPr>
      </p:sp>
      <p:sp>
        <p:nvSpPr>
          <p:cNvPr id="69" name="Shape 65">
            <a:extLst>
              <a:ext uri="{FF2B5EF4-FFF2-40B4-BE49-F238E27FC236}">
                <a16:creationId xmlns:a16="http://schemas.microsoft.com/office/drawing/2014/main" id="{30E3058D-E35D-C81B-357E-38200B681452}"/>
              </a:ext>
            </a:extLst>
          </p:cNvPr>
          <p:cNvSpPr/>
          <p:nvPr/>
        </p:nvSpPr>
        <p:spPr>
          <a:xfrm>
            <a:off x="9826855" y="4349368"/>
            <a:ext cx="246888" cy="246888"/>
          </a:xfrm>
          <a:prstGeom prst="rect">
            <a:avLst/>
          </a:prstGeom>
          <a:solidFill>
            <a:schemeClr val="accent6">
              <a:lumMod val="60000"/>
              <a:lumOff val="40000"/>
            </a:schemeClr>
          </a:solidFill>
          <a:ln w="6350">
            <a:solidFill>
              <a:srgbClr val="FFFFFF"/>
            </a:solidFill>
            <a:prstDash val="solid"/>
          </a:ln>
        </p:spPr>
      </p:sp>
      <p:sp>
        <p:nvSpPr>
          <p:cNvPr id="70" name="Shape 66">
            <a:extLst>
              <a:ext uri="{FF2B5EF4-FFF2-40B4-BE49-F238E27FC236}">
                <a16:creationId xmlns:a16="http://schemas.microsoft.com/office/drawing/2014/main" id="{07B0E167-97DA-38FF-5BF6-41F2537ED9DF}"/>
              </a:ext>
            </a:extLst>
          </p:cNvPr>
          <p:cNvSpPr/>
          <p:nvPr/>
        </p:nvSpPr>
        <p:spPr>
          <a:xfrm>
            <a:off x="10110319" y="4349368"/>
            <a:ext cx="246888" cy="246888"/>
          </a:xfrm>
          <a:prstGeom prst="rect">
            <a:avLst/>
          </a:prstGeom>
          <a:solidFill>
            <a:schemeClr val="accent3">
              <a:lumMod val="60000"/>
              <a:lumOff val="40000"/>
            </a:schemeClr>
          </a:solidFill>
          <a:ln w="6350">
            <a:solidFill>
              <a:srgbClr val="FFFFFF"/>
            </a:solidFill>
            <a:prstDash val="solid"/>
          </a:ln>
        </p:spPr>
      </p:sp>
      <p:sp>
        <p:nvSpPr>
          <p:cNvPr id="71" name="Shape 67">
            <a:extLst>
              <a:ext uri="{FF2B5EF4-FFF2-40B4-BE49-F238E27FC236}">
                <a16:creationId xmlns:a16="http://schemas.microsoft.com/office/drawing/2014/main" id="{36817BFC-CE50-0529-2FBA-D23774F8FC3D}"/>
              </a:ext>
            </a:extLst>
          </p:cNvPr>
          <p:cNvSpPr/>
          <p:nvPr/>
        </p:nvSpPr>
        <p:spPr>
          <a:xfrm>
            <a:off x="10393783" y="4349368"/>
            <a:ext cx="246888" cy="246888"/>
          </a:xfrm>
          <a:prstGeom prst="rect">
            <a:avLst/>
          </a:prstGeom>
          <a:solidFill>
            <a:schemeClr val="accent3">
              <a:lumMod val="60000"/>
              <a:lumOff val="40000"/>
            </a:schemeClr>
          </a:solidFill>
          <a:ln w="6350">
            <a:solidFill>
              <a:srgbClr val="FFFFFF"/>
            </a:solidFill>
            <a:prstDash val="solid"/>
          </a:ln>
        </p:spPr>
      </p:sp>
      <p:sp>
        <p:nvSpPr>
          <p:cNvPr id="72" name="Shape 68">
            <a:extLst>
              <a:ext uri="{FF2B5EF4-FFF2-40B4-BE49-F238E27FC236}">
                <a16:creationId xmlns:a16="http://schemas.microsoft.com/office/drawing/2014/main" id="{5F9A410D-5700-7AA6-FE2E-71731B2F1DDE}"/>
              </a:ext>
            </a:extLst>
          </p:cNvPr>
          <p:cNvSpPr/>
          <p:nvPr/>
        </p:nvSpPr>
        <p:spPr>
          <a:xfrm>
            <a:off x="8583271" y="3672712"/>
            <a:ext cx="749808" cy="749808"/>
          </a:xfrm>
          <a:prstGeom prst="ellipse">
            <a:avLst/>
          </a:prstGeom>
          <a:solidFill>
            <a:srgbClr val="FFFFFF">
              <a:alpha val="0"/>
            </a:srgbClr>
          </a:solidFill>
          <a:ln w="31750">
            <a:solidFill>
              <a:srgbClr val="B23A48"/>
            </a:solidFill>
            <a:prstDash val="dash"/>
          </a:ln>
        </p:spPr>
        <p:txBody>
          <a:bodyPr/>
          <a:lstStyle/>
          <a:p>
            <a:endParaRPr lang="en-US" dirty="0"/>
          </a:p>
        </p:txBody>
      </p:sp>
      <p:sp>
        <p:nvSpPr>
          <p:cNvPr id="73" name="Shape 68">
            <a:extLst>
              <a:ext uri="{FF2B5EF4-FFF2-40B4-BE49-F238E27FC236}">
                <a16:creationId xmlns:a16="http://schemas.microsoft.com/office/drawing/2014/main" id="{4E07DB5E-B2C4-3CF0-6691-D613BD3B5D53}"/>
              </a:ext>
            </a:extLst>
          </p:cNvPr>
          <p:cNvSpPr/>
          <p:nvPr/>
        </p:nvSpPr>
        <p:spPr>
          <a:xfrm>
            <a:off x="1097540" y="1803591"/>
            <a:ext cx="1148643" cy="539495"/>
          </a:xfrm>
          <a:prstGeom prst="ellipse">
            <a:avLst/>
          </a:prstGeom>
          <a:solidFill>
            <a:srgbClr val="FFFFFF">
              <a:alpha val="0"/>
            </a:srgbClr>
          </a:solidFill>
          <a:ln w="31750">
            <a:solidFill>
              <a:srgbClr val="B23A48"/>
            </a:solidFill>
            <a:prstDash val="dash"/>
          </a:ln>
        </p:spPr>
        <p:txBody>
          <a:bodyPr/>
          <a:lstStyle/>
          <a:p>
            <a:endParaRPr lang="en-US" dirty="0"/>
          </a:p>
        </p:txBody>
      </p:sp>
      <p:sp>
        <p:nvSpPr>
          <p:cNvPr id="74" name="TextBox 73">
            <a:extLst>
              <a:ext uri="{FF2B5EF4-FFF2-40B4-BE49-F238E27FC236}">
                <a16:creationId xmlns:a16="http://schemas.microsoft.com/office/drawing/2014/main" id="{939FCD3C-0BAF-CD8A-B231-E35F92F6429F}"/>
              </a:ext>
            </a:extLst>
          </p:cNvPr>
          <p:cNvSpPr txBox="1"/>
          <p:nvPr/>
        </p:nvSpPr>
        <p:spPr>
          <a:xfrm>
            <a:off x="7400490" y="4827853"/>
            <a:ext cx="4212650" cy="646331"/>
          </a:xfrm>
          <a:prstGeom prst="rect">
            <a:avLst/>
          </a:prstGeom>
          <a:noFill/>
        </p:spPr>
        <p:txBody>
          <a:bodyPr wrap="square" rtlCol="0">
            <a:spAutoFit/>
          </a:bodyPr>
          <a:lstStyle/>
          <a:p>
            <a:pPr algn="ctr"/>
            <a:r>
              <a:rPr lang="en-US" dirty="0">
                <a:latin typeface="Ysabeau Medium" pitchFamily="2" charset="0"/>
                <a:ea typeface="Ysabeau Medium" pitchFamily="2" charset="0"/>
                <a:cs typeface="Ysabeau Medium" pitchFamily="2" charset="0"/>
              </a:rPr>
              <a:t>Fig. 1: High average performance with clear region of low trust</a:t>
            </a:r>
          </a:p>
        </p:txBody>
      </p:sp>
    </p:spTree>
    <p:extLst>
      <p:ext uri="{BB962C8B-B14F-4D97-AF65-F5344CB8AC3E}">
        <p14:creationId xmlns:p14="http://schemas.microsoft.com/office/powerpoint/2010/main" val="60593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5454E-27D3-4D8A-7219-7BEC93357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DF97B-83AC-C4B2-9933-B130E08B35C0}"/>
              </a:ext>
            </a:extLst>
          </p:cNvPr>
          <p:cNvSpPr>
            <a:spLocks noGrp="1"/>
          </p:cNvSpPr>
          <p:nvPr>
            <p:ph type="title"/>
          </p:nvPr>
        </p:nvSpPr>
        <p:spPr/>
        <p:txBody>
          <a:bodyPr/>
          <a:lstStyle/>
          <a:p>
            <a:r>
              <a:rPr lang="en-US" dirty="0"/>
              <a:t>The hard part is spending samples well</a:t>
            </a:r>
          </a:p>
        </p:txBody>
      </p:sp>
      <p:sp>
        <p:nvSpPr>
          <p:cNvPr id="3" name="Content Placeholder 2">
            <a:extLst>
              <a:ext uri="{FF2B5EF4-FFF2-40B4-BE49-F238E27FC236}">
                <a16:creationId xmlns:a16="http://schemas.microsoft.com/office/drawing/2014/main" id="{6395F8A3-A1C6-6D23-EDCC-F2649F1F6654}"/>
              </a:ext>
            </a:extLst>
          </p:cNvPr>
          <p:cNvSpPr>
            <a:spLocks noGrp="1"/>
          </p:cNvSpPr>
          <p:nvPr>
            <p:ph idx="1"/>
          </p:nvPr>
        </p:nvSpPr>
        <p:spPr/>
        <p:txBody>
          <a:bodyPr/>
          <a:lstStyle/>
          <a:p>
            <a:r>
              <a:rPr lang="en-US" dirty="0"/>
              <a:t>1,995 benchmark papers submitted to </a:t>
            </a:r>
            <a:r>
              <a:rPr lang="en-US" dirty="0" err="1"/>
              <a:t>NeurIPS</a:t>
            </a:r>
            <a:r>
              <a:rPr lang="en-US" dirty="0"/>
              <a:t> in 2025 alone!</a:t>
            </a:r>
          </a:p>
          <a:p>
            <a:r>
              <a:rPr lang="en-US" dirty="0"/>
              <a:t>These benchmarks are often so large that high precision everywhere is too expensive; one or two samples per </a:t>
            </a:r>
            <a:r>
              <a:rPr lang="en-US" i="1" dirty="0">
                <a:solidFill>
                  <a:srgbClr val="A855F8"/>
                </a:solidFill>
              </a:rPr>
              <a:t>region</a:t>
            </a:r>
            <a:r>
              <a:rPr lang="en-US" dirty="0"/>
              <a:t> is not enough</a:t>
            </a:r>
          </a:p>
          <a:p>
            <a:endParaRPr lang="en-US" dirty="0"/>
          </a:p>
          <a:p>
            <a:endParaRPr lang="en-US" dirty="0"/>
          </a:p>
          <a:p>
            <a:r>
              <a:rPr lang="en-US" dirty="0"/>
              <a:t>In an ideal world we run an </a:t>
            </a:r>
            <a:r>
              <a:rPr lang="en-US" i="1" dirty="0">
                <a:solidFill>
                  <a:srgbClr val="A855F8"/>
                </a:solidFill>
              </a:rPr>
              <a:t>adaptive</a:t>
            </a:r>
            <a:r>
              <a:rPr lang="en-US" dirty="0"/>
              <a:t> algorithm that samples promising regions, </a:t>
            </a:r>
            <a:r>
              <a:rPr lang="en-US" i="1" dirty="0">
                <a:solidFill>
                  <a:srgbClr val="A855F8"/>
                </a:solidFill>
              </a:rPr>
              <a:t>certifies</a:t>
            </a:r>
            <a:r>
              <a:rPr lang="en-US" dirty="0"/>
              <a:t> when its certain, and then </a:t>
            </a:r>
            <a:r>
              <a:rPr lang="en-US" i="1" dirty="0">
                <a:solidFill>
                  <a:srgbClr val="A855F8"/>
                </a:solidFill>
              </a:rPr>
              <a:t>moves on</a:t>
            </a:r>
            <a:r>
              <a:rPr lang="en-US" dirty="0"/>
              <a:t> to the next frontier</a:t>
            </a:r>
          </a:p>
          <a:p>
            <a:endParaRPr lang="en-US" dirty="0">
              <a:latin typeface="Ysabeau Medium" pitchFamily="2" charset="0"/>
              <a:ea typeface="Ysabeau Medium" pitchFamily="2" charset="0"/>
              <a:cs typeface="Ysabeau Medium" pitchFamily="2" charset="0"/>
            </a:endParaRPr>
          </a:p>
        </p:txBody>
      </p:sp>
    </p:spTree>
    <p:extLst>
      <p:ext uri="{BB962C8B-B14F-4D97-AF65-F5344CB8AC3E}">
        <p14:creationId xmlns:p14="http://schemas.microsoft.com/office/powerpoint/2010/main" val="421273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45282-6C60-5FBD-E368-48E305E74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EC8EA-61A2-DBDF-2BD2-606E6859AF1A}"/>
              </a:ext>
            </a:extLst>
          </p:cNvPr>
          <p:cNvSpPr>
            <a:spLocks noGrp="1"/>
          </p:cNvSpPr>
          <p:nvPr>
            <p:ph type="title"/>
          </p:nvPr>
        </p:nvSpPr>
        <p:spPr>
          <a:xfrm>
            <a:off x="838200" y="365125"/>
            <a:ext cx="10885714" cy="1325563"/>
          </a:xfrm>
        </p:spPr>
        <p:txBody>
          <a:bodyPr>
            <a:normAutofit/>
          </a:bodyPr>
          <a:lstStyle/>
          <a:p>
            <a:r>
              <a:rPr lang="en-CA" sz="3900" dirty="0" err="1"/>
              <a:t>QuickScope</a:t>
            </a:r>
            <a:r>
              <a:rPr lang="en-CA" sz="3900" dirty="0"/>
              <a:t> turns question families into estimates</a:t>
            </a:r>
            <a:endParaRPr lang="en-US" sz="3900" dirty="0"/>
          </a:p>
        </p:txBody>
      </p:sp>
      <p:sp>
        <p:nvSpPr>
          <p:cNvPr id="46" name="TextBox 45">
            <a:extLst>
              <a:ext uri="{FF2B5EF4-FFF2-40B4-BE49-F238E27FC236}">
                <a16:creationId xmlns:a16="http://schemas.microsoft.com/office/drawing/2014/main" id="{A5FEBDD7-AD1A-C3E3-9A8B-8D13F0E288EE}"/>
              </a:ext>
            </a:extLst>
          </p:cNvPr>
          <p:cNvSpPr txBox="1"/>
          <p:nvPr/>
        </p:nvSpPr>
        <p:spPr>
          <a:xfrm>
            <a:off x="1400479" y="2560711"/>
            <a:ext cx="5408853" cy="954107"/>
          </a:xfrm>
          <a:prstGeom prst="rect">
            <a:avLst/>
          </a:prstGeom>
          <a:noFill/>
        </p:spPr>
        <p:txBody>
          <a:bodyPr wrap="none" rtlCol="0">
            <a:spAutoFit/>
          </a:bodyPr>
          <a:lstStyle/>
          <a:p>
            <a:r>
              <a:rPr lang="en-US" sz="2000" dirty="0">
                <a:latin typeface="Ysabeau" pitchFamily="2" charset="0"/>
                <a:ea typeface="Ysabeau" pitchFamily="2" charset="0"/>
                <a:cs typeface="Ysabeau" pitchFamily="2" charset="0"/>
              </a:rPr>
              <a:t>Regions in question space</a:t>
            </a:r>
            <a:endParaRPr lang="en-US" sz="2000" i="1" u="sng" dirty="0">
              <a:latin typeface="Ysabeau" pitchFamily="2" charset="0"/>
              <a:ea typeface="Ysabeau" pitchFamily="2" charset="0"/>
              <a:cs typeface="Ysabeau" pitchFamily="2" charset="0"/>
            </a:endParaRPr>
          </a:p>
          <a:p>
            <a:r>
              <a:rPr lang="en-US" dirty="0">
                <a:latin typeface="Ysabeau" pitchFamily="2" charset="0"/>
                <a:ea typeface="Ysabeau" pitchFamily="2" charset="0"/>
                <a:cs typeface="Ysabeau" pitchFamily="2" charset="0"/>
              </a:rPr>
              <a:t>    </a:t>
            </a:r>
            <a:r>
              <a:rPr lang="en-US" dirty="0">
                <a:solidFill>
                  <a:schemeClr val="bg2">
                    <a:lumMod val="50000"/>
                  </a:schemeClr>
                </a:solidFill>
                <a:latin typeface="Ysabeau" pitchFamily="2" charset="0"/>
                <a:ea typeface="Ysabeau" pitchFamily="2" charset="0"/>
                <a:cs typeface="Ysabeau" pitchFamily="2" charset="0"/>
              </a:rPr>
              <a:t>Which questions are comparable? Categories in </a:t>
            </a:r>
          </a:p>
          <a:p>
            <a:r>
              <a:rPr lang="en-US" dirty="0">
                <a:solidFill>
                  <a:schemeClr val="bg2">
                    <a:lumMod val="50000"/>
                  </a:schemeClr>
                </a:solidFill>
                <a:latin typeface="Ysabeau" pitchFamily="2" charset="0"/>
                <a:ea typeface="Ysabeau" pitchFamily="2" charset="0"/>
                <a:cs typeface="Ysabeau" pitchFamily="2" charset="0"/>
              </a:rPr>
              <a:t>    a static benchmark or a generator in a dynamic one.</a:t>
            </a:r>
          </a:p>
        </p:txBody>
      </p:sp>
      <p:sp>
        <p:nvSpPr>
          <p:cNvPr id="105" name="TextBox 104">
            <a:extLst>
              <a:ext uri="{FF2B5EF4-FFF2-40B4-BE49-F238E27FC236}">
                <a16:creationId xmlns:a16="http://schemas.microsoft.com/office/drawing/2014/main" id="{AA4373A2-A7F4-69F9-A2C4-46089592C1C7}"/>
              </a:ext>
            </a:extLst>
          </p:cNvPr>
          <p:cNvSpPr txBox="1"/>
          <p:nvPr/>
        </p:nvSpPr>
        <p:spPr>
          <a:xfrm>
            <a:off x="838200" y="1829558"/>
            <a:ext cx="9814374" cy="400110"/>
          </a:xfrm>
          <a:prstGeom prst="rect">
            <a:avLst/>
          </a:prstGeom>
          <a:noFill/>
        </p:spPr>
        <p:txBody>
          <a:bodyPr wrap="square" rtlCol="0">
            <a:spAutoFit/>
          </a:bodyPr>
          <a:lstStyle/>
          <a:p>
            <a:r>
              <a:rPr lang="en-US" sz="2000" dirty="0">
                <a:latin typeface="Ysabeau Medium" pitchFamily="2" charset="0"/>
                <a:ea typeface="Ysabeau Medium" pitchFamily="2" charset="0"/>
                <a:cs typeface="Ysabeau Medium" pitchFamily="2" charset="0"/>
              </a:rPr>
              <a:t>Treat each question family as an arm in a multi-armed bandit to estimate its failure rate</a:t>
            </a:r>
          </a:p>
        </p:txBody>
      </p:sp>
      <p:sp>
        <p:nvSpPr>
          <p:cNvPr id="109" name="TextBox 108">
            <a:extLst>
              <a:ext uri="{FF2B5EF4-FFF2-40B4-BE49-F238E27FC236}">
                <a16:creationId xmlns:a16="http://schemas.microsoft.com/office/drawing/2014/main" id="{76CD61CC-F0DE-C116-E528-7935FFE68DC8}"/>
              </a:ext>
            </a:extLst>
          </p:cNvPr>
          <p:cNvSpPr txBox="1"/>
          <p:nvPr/>
        </p:nvSpPr>
        <p:spPr>
          <a:xfrm>
            <a:off x="1135608" y="2580736"/>
            <a:ext cx="343364" cy="369332"/>
          </a:xfrm>
          <a:prstGeom prst="rect">
            <a:avLst/>
          </a:prstGeom>
          <a:noFill/>
        </p:spPr>
        <p:txBody>
          <a:bodyPr wrap="none" rtlCol="0">
            <a:spAutoFit/>
          </a:bodyPr>
          <a:lstStyle/>
          <a:p>
            <a:r>
              <a:rPr lang="en-US" dirty="0">
                <a:latin typeface="Fraunces 9pt" pitchFamily="2" charset="77"/>
              </a:rPr>
              <a:t>❥</a:t>
            </a:r>
          </a:p>
        </p:txBody>
      </p: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203F23B-8C19-4BD0-0A3D-875533BD79B6}"/>
                  </a:ext>
                </a:extLst>
              </p:cNvPr>
              <p:cNvSpPr txBox="1"/>
              <p:nvPr/>
            </p:nvSpPr>
            <p:spPr>
              <a:xfrm>
                <a:off x="7216595" y="5286434"/>
                <a:ext cx="4661141" cy="667747"/>
              </a:xfrm>
              <a:prstGeom prst="rect">
                <a:avLst/>
              </a:prstGeom>
              <a:noFill/>
            </p:spPr>
            <p:txBody>
              <a:bodyPr wrap="square" rtlCol="0">
                <a:spAutoFit/>
              </a:bodyPr>
              <a:lstStyle/>
              <a:p>
                <a:pPr algn="ctr"/>
                <a:r>
                  <a:rPr lang="en-US" dirty="0">
                    <a:latin typeface="Ysabeau Medium" pitchFamily="2" charset="0"/>
                    <a:ea typeface="Ysabeau Medium" pitchFamily="2" charset="0"/>
                    <a:cs typeface="Ysabeau Medium" pitchFamily="2" charset="0"/>
                  </a:rPr>
                  <a:t>Fig. 2: For each region </a:t>
                </a:r>
                <a14:m>
                  <m:oMath xmlns:m="http://schemas.openxmlformats.org/officeDocument/2006/math">
                    <m:r>
                      <a:rPr lang="en-US" sz="1700" i="1" dirty="0">
                        <a:latin typeface="Cambria Math" panose="02040503050406030204" pitchFamily="18" charset="0"/>
                        <a:ea typeface="Ysabeau Medium" pitchFamily="2" charset="0"/>
                        <a:cs typeface="Ysabeau Medium" pitchFamily="2" charset="0"/>
                      </a:rPr>
                      <m:t>𝑟</m:t>
                    </m:r>
                  </m:oMath>
                </a14:m>
                <a:r>
                  <a:rPr lang="en-US" dirty="0">
                    <a:latin typeface="Ysabeau Medium" pitchFamily="2" charset="0"/>
                    <a:ea typeface="Ysabeau Medium" pitchFamily="2" charset="0"/>
                    <a:cs typeface="Ysabeau Medium" pitchFamily="2" charset="0"/>
                  </a:rPr>
                  <a:t>,</a:t>
                </a:r>
                <a:r>
                  <a:rPr lang="en-US" dirty="0">
                    <a:latin typeface="Ysabeau" pitchFamily="2" charset="0"/>
                    <a:ea typeface="Ysabeau" pitchFamily="2" charset="0"/>
                    <a:cs typeface="Ysabeau" pitchFamily="2" charset="0"/>
                  </a:rPr>
                  <a:t> </a:t>
                </a:r>
                <a:r>
                  <a:rPr lang="en-CA" dirty="0" err="1">
                    <a:latin typeface="Ysabeau" pitchFamily="2" charset="0"/>
                    <a:ea typeface="Ysabeau" pitchFamily="2" charset="0"/>
                    <a:cs typeface="Ysabeau" pitchFamily="2" charset="0"/>
                  </a:rPr>
                  <a:t>QuickScope</a:t>
                </a:r>
                <a:r>
                  <a:rPr lang="en-CA" dirty="0">
                    <a:latin typeface="Ysabeau" pitchFamily="2" charset="0"/>
                    <a:ea typeface="Ysabeau" pitchFamily="2" charset="0"/>
                    <a:cs typeface="Ysabeau" pitchFamily="2" charset="0"/>
                  </a:rPr>
                  <a:t> estimates:</a:t>
                </a:r>
                <a:r>
                  <a:rPr lang="en-US" dirty="0">
                    <a:latin typeface="Ysabeau Medium" pitchFamily="2" charset="0"/>
                    <a:ea typeface="Ysabeau Medium" pitchFamily="2" charset="0"/>
                    <a:cs typeface="Ysabeau Medium" pitchFamily="2" charset="0"/>
                  </a:rPr>
                  <a:t> </a:t>
                </a:r>
                <a14:m>
                  <m:oMath xmlns:m="http://schemas.openxmlformats.org/officeDocument/2006/math">
                    <m:r>
                      <a:rPr lang="en-CA" i="1">
                        <a:latin typeface="Cambria Math" panose="02040503050406030204" pitchFamily="18" charset="0"/>
                      </a:rPr>
                      <m:t>𝑢</m:t>
                    </m:r>
                    <m:d>
                      <m:dPr>
                        <m:ctrlPr>
                          <a:rPr lang="en-CA" i="1">
                            <a:latin typeface="Cambria Math" panose="02040503050406030204" pitchFamily="18" charset="0"/>
                          </a:rPr>
                        </m:ctrlPr>
                      </m:dPr>
                      <m:e>
                        <m:r>
                          <a:rPr lang="en-CA" i="1">
                            <a:latin typeface="Cambria Math" panose="02040503050406030204" pitchFamily="18" charset="0"/>
                          </a:rPr>
                          <m:t>𝑟</m:t>
                        </m:r>
                      </m:e>
                    </m:d>
                    <m:r>
                      <a:rPr lang="en-CA" i="1">
                        <a:latin typeface="Cambria Math" panose="02040503050406030204" pitchFamily="18" charset="0"/>
                      </a:rPr>
                      <m:t>=</m:t>
                    </m:r>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𝔼</m:t>
                        </m:r>
                      </m:e>
                      <m:sub>
                        <m:r>
                          <a:rPr lang="en-CA" i="1">
                            <a:latin typeface="Cambria Math" panose="02040503050406030204" pitchFamily="18" charset="0"/>
                            <a:ea typeface="Cambria Math" panose="02040503050406030204" pitchFamily="18" charset="0"/>
                          </a:rPr>
                          <m:t>𝑞</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𝑟</m:t>
                        </m:r>
                      </m:sub>
                    </m:sSub>
                    <m:d>
                      <m:dPr>
                        <m:begChr m:val="["/>
                        <m:endChr m:val="]"/>
                        <m:ctrlPr>
                          <a:rPr lang="en-CA" i="1">
                            <a:latin typeface="Cambria Math" panose="02040503050406030204" pitchFamily="18" charset="0"/>
                            <a:ea typeface="Cambria Math" panose="02040503050406030204" pitchFamily="18" charset="0"/>
                          </a:rPr>
                        </m:ctrlPr>
                      </m:dPr>
                      <m:e>
                        <m:r>
                          <m:rPr>
                            <m:nor/>
                          </m:rPr>
                          <a:rPr lang="en-CA">
                            <a:latin typeface="Cambria Math" panose="02040503050406030204" pitchFamily="18" charset="0"/>
                            <a:ea typeface="Cambria Math" panose="02040503050406030204" pitchFamily="18" charset="0"/>
                          </a:rPr>
                          <m:t>utility</m:t>
                        </m:r>
                        <m:r>
                          <m:rPr>
                            <m:nor/>
                          </m:rPr>
                          <a:rPr lang="en-CA">
                            <a:latin typeface="Cambria Math" panose="02040503050406030204" pitchFamily="18" charset="0"/>
                            <a:ea typeface="Cambria Math" panose="02040503050406030204" pitchFamily="18" charset="0"/>
                          </a:rPr>
                          <m:t>(</m:t>
                        </m:r>
                        <m:r>
                          <m:rPr>
                            <m:nor/>
                          </m:rPr>
                          <a:rPr lang="en-CA">
                            <a:latin typeface="Cambria Math" panose="02040503050406030204" pitchFamily="18" charset="0"/>
                            <a:ea typeface="Cambria Math" panose="02040503050406030204" pitchFamily="18" charset="0"/>
                          </a:rPr>
                          <m:t>model</m:t>
                        </m:r>
                        <m:r>
                          <m:rPr>
                            <m:nor/>
                          </m:rPr>
                          <a:rPr lang="en-CA">
                            <a:latin typeface="Cambria Math" panose="02040503050406030204" pitchFamily="18" charset="0"/>
                            <a:ea typeface="Cambria Math" panose="02040503050406030204" pitchFamily="18" charset="0"/>
                          </a:rPr>
                          <m:t>, </m:t>
                        </m:r>
                        <m:r>
                          <a:rPr lang="en-CA" i="1">
                            <a:latin typeface="Cambria Math" panose="02040503050406030204" pitchFamily="18" charset="0"/>
                            <a:ea typeface="Cambria Math" panose="02040503050406030204" pitchFamily="18" charset="0"/>
                          </a:rPr>
                          <m:t>𝑞</m:t>
                        </m:r>
                        <m:r>
                          <a:rPr lang="en-CA" i="1">
                            <a:latin typeface="Cambria Math" panose="02040503050406030204" pitchFamily="18" charset="0"/>
                            <a:ea typeface="Cambria Math" panose="02040503050406030204" pitchFamily="18" charset="0"/>
                          </a:rPr>
                          <m:t>)</m:t>
                        </m:r>
                      </m:e>
                    </m:d>
                    <m:r>
                      <a:rPr lang="en-CA" i="1">
                        <a:latin typeface="Cambria Math" panose="02040503050406030204" pitchFamily="18" charset="0"/>
                        <a:ea typeface="Cambria Math" panose="02040503050406030204" pitchFamily="18" charset="0"/>
                      </a:rPr>
                      <m:t> </m:t>
                    </m:r>
                  </m:oMath>
                </a14:m>
                <a:endParaRPr lang="en-US" dirty="0"/>
              </a:p>
            </p:txBody>
          </p:sp>
        </mc:Choice>
        <mc:Fallback xmlns="">
          <p:sp>
            <p:nvSpPr>
              <p:cNvPr id="178" name="TextBox 177">
                <a:extLst>
                  <a:ext uri="{FF2B5EF4-FFF2-40B4-BE49-F238E27FC236}">
                    <a16:creationId xmlns:a16="http://schemas.microsoft.com/office/drawing/2014/main" id="{2203F23B-8C19-4BD0-0A3D-875533BD79B6}"/>
                  </a:ext>
                </a:extLst>
              </p:cNvPr>
              <p:cNvSpPr txBox="1">
                <a:spLocks noRot="1" noChangeAspect="1" noMove="1" noResize="1" noEditPoints="1" noAdjustHandles="1" noChangeArrowheads="1" noChangeShapeType="1" noTextEdit="1"/>
              </p:cNvSpPr>
              <p:nvPr/>
            </p:nvSpPr>
            <p:spPr>
              <a:xfrm>
                <a:off x="7216595" y="5286434"/>
                <a:ext cx="4661141" cy="667747"/>
              </a:xfrm>
              <a:prstGeom prst="rect">
                <a:avLst/>
              </a:prstGeom>
              <a:blipFill>
                <a:blip r:embed="rId3"/>
                <a:stretch>
                  <a:fillRect t="-3774" b="-1320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98E3E09-3AFF-126F-001B-8EA75EF7CD47}"/>
              </a:ext>
            </a:extLst>
          </p:cNvPr>
          <p:cNvSpPr txBox="1"/>
          <p:nvPr/>
        </p:nvSpPr>
        <p:spPr>
          <a:xfrm>
            <a:off x="1400479" y="3708885"/>
            <a:ext cx="5551520" cy="954107"/>
          </a:xfrm>
          <a:prstGeom prst="rect">
            <a:avLst/>
          </a:prstGeom>
          <a:noFill/>
        </p:spPr>
        <p:txBody>
          <a:bodyPr wrap="none" rtlCol="0">
            <a:spAutoFit/>
          </a:bodyPr>
          <a:lstStyle/>
          <a:p>
            <a:r>
              <a:rPr lang="en-US" sz="2000" dirty="0">
                <a:latin typeface="Ysabeau" pitchFamily="2" charset="0"/>
                <a:ea typeface="Ysabeau" pitchFamily="2" charset="0"/>
                <a:cs typeface="Ysabeau" pitchFamily="2" charset="0"/>
              </a:rPr>
              <a:t>Failure signal</a:t>
            </a:r>
          </a:p>
          <a:p>
            <a:r>
              <a:rPr lang="en-US" dirty="0">
                <a:solidFill>
                  <a:schemeClr val="bg2">
                    <a:lumMod val="50000"/>
                  </a:schemeClr>
                </a:solidFill>
                <a:latin typeface="Ysabeau" pitchFamily="2" charset="0"/>
                <a:ea typeface="Ysabeau" pitchFamily="2" charset="0"/>
                <a:cs typeface="Ysabeau" pitchFamily="2" charset="0"/>
              </a:rPr>
              <a:t>    What do we measure on each question? User-defined,</a:t>
            </a:r>
            <a:br>
              <a:rPr lang="en-US" dirty="0">
                <a:solidFill>
                  <a:schemeClr val="bg2">
                    <a:lumMod val="50000"/>
                  </a:schemeClr>
                </a:solidFill>
                <a:latin typeface="Ysabeau" pitchFamily="2" charset="0"/>
                <a:ea typeface="Ysabeau" pitchFamily="2" charset="0"/>
                <a:cs typeface="Ysabeau" pitchFamily="2" charset="0"/>
              </a:rPr>
            </a:br>
            <a:r>
              <a:rPr lang="en-US" dirty="0">
                <a:solidFill>
                  <a:schemeClr val="bg2">
                    <a:lumMod val="50000"/>
                  </a:schemeClr>
                </a:solidFill>
                <a:latin typeface="Ysabeau" pitchFamily="2" charset="0"/>
                <a:ea typeface="Ysabeau" pitchFamily="2" charset="0"/>
                <a:cs typeface="Ysabeau" pitchFamily="2" charset="0"/>
              </a:rPr>
              <a:t>    could be error rate, complexity-weighted error, etc.</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F17A24-4266-4CC5-AC96-089C649853B2}"/>
                  </a:ext>
                </a:extLst>
              </p:cNvPr>
              <p:cNvSpPr txBox="1"/>
              <p:nvPr/>
            </p:nvSpPr>
            <p:spPr>
              <a:xfrm>
                <a:off x="1400478" y="4801862"/>
                <a:ext cx="5992028" cy="677108"/>
              </a:xfrm>
              <a:prstGeom prst="rect">
                <a:avLst/>
              </a:prstGeom>
              <a:noFill/>
            </p:spPr>
            <p:txBody>
              <a:bodyPr wrap="square" rtlCol="0">
                <a:spAutoFit/>
              </a:bodyPr>
              <a:lstStyle/>
              <a:p>
                <a:r>
                  <a:rPr lang="en-US" sz="2000" dirty="0">
                    <a:latin typeface="Ysabeau" pitchFamily="2" charset="0"/>
                    <a:ea typeface="Ysabeau" pitchFamily="2" charset="0"/>
                    <a:cs typeface="Ysabeau" pitchFamily="2" charset="0"/>
                  </a:rPr>
                  <a:t>Certification target</a:t>
                </a:r>
              </a:p>
              <a:p>
                <a:r>
                  <a:rPr lang="en-US" dirty="0">
                    <a:solidFill>
                      <a:schemeClr val="bg2">
                        <a:lumMod val="50000"/>
                      </a:schemeClr>
                    </a:solidFill>
                    <a:latin typeface="Ysabeau" pitchFamily="2" charset="0"/>
                    <a:ea typeface="Ysabeau" pitchFamily="2" charset="0"/>
                    <a:cs typeface="Ysabeau" pitchFamily="2" charset="0"/>
                  </a:rPr>
                  <a:t>    How bad is bad enough? User-defined threshold </a:t>
                </a:r>
                <a14:m>
                  <m:oMath xmlns:m="http://schemas.openxmlformats.org/officeDocument/2006/math">
                    <m:r>
                      <a:rPr lang="en-CA" sz="1600" b="0" i="1" smtClean="0">
                        <a:solidFill>
                          <a:schemeClr val="bg2">
                            <a:lumMod val="50000"/>
                          </a:schemeClr>
                        </a:solidFill>
                        <a:latin typeface="Cambria Math" panose="02040503050406030204" pitchFamily="18" charset="0"/>
                        <a:ea typeface="Ysabeau" pitchFamily="2" charset="0"/>
                        <a:cs typeface="Ysabeau" pitchFamily="2" charset="0"/>
                      </a:rPr>
                      <m:t>𝜏</m:t>
                    </m:r>
                    <m:r>
                      <a:rPr lang="en-CA" sz="1600" b="0" i="1" smtClean="0">
                        <a:solidFill>
                          <a:schemeClr val="bg2">
                            <a:lumMod val="50000"/>
                          </a:schemeClr>
                        </a:solidFill>
                        <a:latin typeface="Cambria Math" panose="02040503050406030204" pitchFamily="18" charset="0"/>
                        <a:ea typeface="Ysabeau" pitchFamily="2" charset="0"/>
                        <a:cs typeface="Ysabeau" pitchFamily="2" charset="0"/>
                      </a:rPr>
                      <m:t>∈</m:t>
                    </m:r>
                    <m:d>
                      <m:dPr>
                        <m:begChr m:val="["/>
                        <m:endChr m:val="]"/>
                        <m:ctrlPr>
                          <a:rPr lang="en-CA" sz="1600" b="0" i="1" smtClean="0">
                            <a:solidFill>
                              <a:schemeClr val="bg2">
                                <a:lumMod val="50000"/>
                              </a:schemeClr>
                            </a:solidFill>
                            <a:latin typeface="Cambria Math" panose="02040503050406030204" pitchFamily="18" charset="0"/>
                            <a:ea typeface="Ysabeau" pitchFamily="2" charset="0"/>
                            <a:cs typeface="Ysabeau" pitchFamily="2" charset="0"/>
                          </a:rPr>
                        </m:ctrlPr>
                      </m:dPr>
                      <m:e>
                        <m:r>
                          <a:rPr lang="en-CA" sz="1600" b="0" i="1" smtClean="0">
                            <a:solidFill>
                              <a:schemeClr val="bg2">
                                <a:lumMod val="50000"/>
                              </a:schemeClr>
                            </a:solidFill>
                            <a:latin typeface="Cambria Math" panose="02040503050406030204" pitchFamily="18" charset="0"/>
                            <a:ea typeface="Ysabeau" pitchFamily="2" charset="0"/>
                            <a:cs typeface="Ysabeau" pitchFamily="2" charset="0"/>
                          </a:rPr>
                          <m:t>0, 1</m:t>
                        </m:r>
                      </m:e>
                    </m:d>
                  </m:oMath>
                </a14:m>
                <a:endParaRPr lang="en-US" dirty="0">
                  <a:solidFill>
                    <a:schemeClr val="bg2">
                      <a:lumMod val="50000"/>
                    </a:schemeClr>
                  </a:solidFill>
                  <a:latin typeface="Ysabeau" pitchFamily="2" charset="0"/>
                  <a:ea typeface="Ysabeau" pitchFamily="2" charset="0"/>
                  <a:cs typeface="Ysabeau" pitchFamily="2" charset="0"/>
                </a:endParaRPr>
              </a:p>
            </p:txBody>
          </p:sp>
        </mc:Choice>
        <mc:Fallback xmlns="">
          <p:sp>
            <p:nvSpPr>
              <p:cNvPr id="5" name="TextBox 4">
                <a:extLst>
                  <a:ext uri="{FF2B5EF4-FFF2-40B4-BE49-F238E27FC236}">
                    <a16:creationId xmlns:a16="http://schemas.microsoft.com/office/drawing/2014/main" id="{48F17A24-4266-4CC5-AC96-089C649853B2}"/>
                  </a:ext>
                </a:extLst>
              </p:cNvPr>
              <p:cNvSpPr txBox="1">
                <a:spLocks noRot="1" noChangeAspect="1" noMove="1" noResize="1" noEditPoints="1" noAdjustHandles="1" noChangeArrowheads="1" noChangeShapeType="1" noTextEdit="1"/>
              </p:cNvSpPr>
              <p:nvPr/>
            </p:nvSpPr>
            <p:spPr>
              <a:xfrm>
                <a:off x="1400478" y="4801862"/>
                <a:ext cx="5992028" cy="677108"/>
              </a:xfrm>
              <a:prstGeom prst="rect">
                <a:avLst/>
              </a:prstGeom>
              <a:blipFill>
                <a:blip r:embed="rId4"/>
                <a:stretch>
                  <a:fillRect l="-1057" t="-5556" b="-1296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C170810-60B5-00EF-A32F-02710FEB80F1}"/>
              </a:ext>
            </a:extLst>
          </p:cNvPr>
          <p:cNvSpPr txBox="1"/>
          <p:nvPr/>
        </p:nvSpPr>
        <p:spPr>
          <a:xfrm>
            <a:off x="1135608" y="3710173"/>
            <a:ext cx="343364" cy="369332"/>
          </a:xfrm>
          <a:prstGeom prst="rect">
            <a:avLst/>
          </a:prstGeom>
          <a:noFill/>
        </p:spPr>
        <p:txBody>
          <a:bodyPr wrap="none" rtlCol="0">
            <a:spAutoFit/>
          </a:bodyPr>
          <a:lstStyle/>
          <a:p>
            <a:r>
              <a:rPr lang="en-US" dirty="0">
                <a:latin typeface="Fraunces 9pt" pitchFamily="2" charset="77"/>
              </a:rPr>
              <a:t>❥</a:t>
            </a:r>
          </a:p>
        </p:txBody>
      </p:sp>
      <p:sp>
        <p:nvSpPr>
          <p:cNvPr id="7" name="TextBox 6">
            <a:extLst>
              <a:ext uri="{FF2B5EF4-FFF2-40B4-BE49-F238E27FC236}">
                <a16:creationId xmlns:a16="http://schemas.microsoft.com/office/drawing/2014/main" id="{F85A3FFF-D72A-217B-44C1-4910E11445BB}"/>
              </a:ext>
            </a:extLst>
          </p:cNvPr>
          <p:cNvSpPr txBox="1"/>
          <p:nvPr/>
        </p:nvSpPr>
        <p:spPr>
          <a:xfrm>
            <a:off x="1135608" y="4826281"/>
            <a:ext cx="343364" cy="369332"/>
          </a:xfrm>
          <a:prstGeom prst="rect">
            <a:avLst/>
          </a:prstGeom>
          <a:noFill/>
        </p:spPr>
        <p:txBody>
          <a:bodyPr wrap="none" rtlCol="0">
            <a:spAutoFit/>
          </a:bodyPr>
          <a:lstStyle/>
          <a:p>
            <a:r>
              <a:rPr lang="en-US" dirty="0">
                <a:latin typeface="Fraunces 9pt" pitchFamily="2" charset="77"/>
              </a:rPr>
              <a:t>❥</a:t>
            </a:r>
          </a:p>
        </p:txBody>
      </p:sp>
      <p:grpSp>
        <p:nvGrpSpPr>
          <p:cNvPr id="28" name="Group 27">
            <a:extLst>
              <a:ext uri="{FF2B5EF4-FFF2-40B4-BE49-F238E27FC236}">
                <a16:creationId xmlns:a16="http://schemas.microsoft.com/office/drawing/2014/main" id="{4CFEFE0B-5495-E9B3-A31B-0AF2F32DEF92}"/>
              </a:ext>
            </a:extLst>
          </p:cNvPr>
          <p:cNvGrpSpPr/>
          <p:nvPr/>
        </p:nvGrpSpPr>
        <p:grpSpPr>
          <a:xfrm>
            <a:off x="7216595" y="2696691"/>
            <a:ext cx="4383540" cy="2478406"/>
            <a:chOff x="7216595" y="2254240"/>
            <a:chExt cx="4383540" cy="2478406"/>
          </a:xfrm>
        </p:grpSpPr>
        <p:sp>
          <p:nvSpPr>
            <p:cNvPr id="132" name="Shape 23">
              <a:extLst>
                <a:ext uri="{FF2B5EF4-FFF2-40B4-BE49-F238E27FC236}">
                  <a16:creationId xmlns:a16="http://schemas.microsoft.com/office/drawing/2014/main" id="{76F66B80-F81C-CD9B-6447-9A8F609E3AB8}"/>
                </a:ext>
              </a:extLst>
            </p:cNvPr>
            <p:cNvSpPr/>
            <p:nvPr/>
          </p:nvSpPr>
          <p:spPr>
            <a:xfrm>
              <a:off x="9159922" y="2892719"/>
              <a:ext cx="246888" cy="246888"/>
            </a:xfrm>
            <a:prstGeom prst="rect">
              <a:avLst/>
            </a:prstGeom>
            <a:solidFill>
              <a:schemeClr val="bg2">
                <a:lumMod val="50000"/>
              </a:schemeClr>
            </a:solidFill>
            <a:ln w="6350">
              <a:solidFill>
                <a:srgbClr val="FFFFFF"/>
              </a:solidFill>
              <a:prstDash val="solid"/>
            </a:ln>
          </p:spPr>
        </p:sp>
        <p:sp>
          <p:nvSpPr>
            <p:cNvPr id="133" name="Shape 24">
              <a:extLst>
                <a:ext uri="{FF2B5EF4-FFF2-40B4-BE49-F238E27FC236}">
                  <a16:creationId xmlns:a16="http://schemas.microsoft.com/office/drawing/2014/main" id="{7AF0743B-AC6F-BE39-EC78-205C0BCBB8A5}"/>
                </a:ext>
              </a:extLst>
            </p:cNvPr>
            <p:cNvSpPr/>
            <p:nvPr/>
          </p:nvSpPr>
          <p:spPr>
            <a:xfrm>
              <a:off x="9443386" y="2892719"/>
              <a:ext cx="246888" cy="246888"/>
            </a:xfrm>
            <a:prstGeom prst="rect">
              <a:avLst/>
            </a:prstGeom>
            <a:solidFill>
              <a:schemeClr val="bg2">
                <a:lumMod val="50000"/>
              </a:schemeClr>
            </a:solidFill>
            <a:ln w="6350">
              <a:solidFill>
                <a:srgbClr val="FFFFFF"/>
              </a:solidFill>
              <a:prstDash val="solid"/>
            </a:ln>
          </p:spPr>
        </p:sp>
        <p:sp>
          <p:nvSpPr>
            <p:cNvPr id="134" name="Shape 25">
              <a:extLst>
                <a:ext uri="{FF2B5EF4-FFF2-40B4-BE49-F238E27FC236}">
                  <a16:creationId xmlns:a16="http://schemas.microsoft.com/office/drawing/2014/main" id="{FE95F0CF-9796-B07A-678D-26F2F437370E}"/>
                </a:ext>
              </a:extLst>
            </p:cNvPr>
            <p:cNvSpPr/>
            <p:nvPr/>
          </p:nvSpPr>
          <p:spPr>
            <a:xfrm>
              <a:off x="9726850" y="2892719"/>
              <a:ext cx="246888" cy="246888"/>
            </a:xfrm>
            <a:prstGeom prst="rect">
              <a:avLst/>
            </a:prstGeom>
            <a:solidFill>
              <a:schemeClr val="bg2">
                <a:lumMod val="50000"/>
              </a:schemeClr>
            </a:solidFill>
            <a:ln w="6350">
              <a:solidFill>
                <a:srgbClr val="FFFFFF"/>
              </a:solidFill>
              <a:prstDash val="solid"/>
            </a:ln>
          </p:spPr>
        </p:sp>
        <p:sp>
          <p:nvSpPr>
            <p:cNvPr id="140" name="Shape 31">
              <a:extLst>
                <a:ext uri="{FF2B5EF4-FFF2-40B4-BE49-F238E27FC236}">
                  <a16:creationId xmlns:a16="http://schemas.microsoft.com/office/drawing/2014/main" id="{F89C5CC2-F00D-92DC-4939-7928315480B5}"/>
                </a:ext>
              </a:extLst>
            </p:cNvPr>
            <p:cNvSpPr/>
            <p:nvPr/>
          </p:nvSpPr>
          <p:spPr>
            <a:xfrm>
              <a:off x="9159922" y="3176183"/>
              <a:ext cx="246888" cy="246888"/>
            </a:xfrm>
            <a:prstGeom prst="rect">
              <a:avLst/>
            </a:prstGeom>
            <a:solidFill>
              <a:schemeClr val="bg2">
                <a:lumMod val="50000"/>
              </a:schemeClr>
            </a:solidFill>
            <a:ln w="6350">
              <a:solidFill>
                <a:srgbClr val="FFFFFF"/>
              </a:solidFill>
              <a:prstDash val="solid"/>
            </a:ln>
          </p:spPr>
        </p:sp>
        <p:sp>
          <p:nvSpPr>
            <p:cNvPr id="141" name="Shape 32">
              <a:extLst>
                <a:ext uri="{FF2B5EF4-FFF2-40B4-BE49-F238E27FC236}">
                  <a16:creationId xmlns:a16="http://schemas.microsoft.com/office/drawing/2014/main" id="{216A9283-F6FE-A530-FC58-8EF513058224}"/>
                </a:ext>
              </a:extLst>
            </p:cNvPr>
            <p:cNvSpPr/>
            <p:nvPr/>
          </p:nvSpPr>
          <p:spPr>
            <a:xfrm>
              <a:off x="9443386" y="3176183"/>
              <a:ext cx="246888" cy="246888"/>
            </a:xfrm>
            <a:prstGeom prst="rect">
              <a:avLst/>
            </a:prstGeom>
            <a:solidFill>
              <a:schemeClr val="bg2">
                <a:lumMod val="50000"/>
              </a:schemeClr>
            </a:solidFill>
            <a:ln w="6350">
              <a:solidFill>
                <a:srgbClr val="FFFFFF"/>
              </a:solidFill>
              <a:prstDash val="solid"/>
            </a:ln>
          </p:spPr>
        </p:sp>
        <p:sp>
          <p:nvSpPr>
            <p:cNvPr id="142" name="Shape 33">
              <a:extLst>
                <a:ext uri="{FF2B5EF4-FFF2-40B4-BE49-F238E27FC236}">
                  <a16:creationId xmlns:a16="http://schemas.microsoft.com/office/drawing/2014/main" id="{6366EE80-A15E-6E0A-A1B0-9D68E821634C}"/>
                </a:ext>
              </a:extLst>
            </p:cNvPr>
            <p:cNvSpPr/>
            <p:nvPr/>
          </p:nvSpPr>
          <p:spPr>
            <a:xfrm>
              <a:off x="9726850" y="3176183"/>
              <a:ext cx="246888" cy="246888"/>
            </a:xfrm>
            <a:prstGeom prst="rect">
              <a:avLst/>
            </a:prstGeom>
            <a:solidFill>
              <a:schemeClr val="bg2">
                <a:lumMod val="50000"/>
              </a:schemeClr>
            </a:solidFill>
            <a:ln w="6350">
              <a:solidFill>
                <a:srgbClr val="FFFFFF"/>
              </a:solidFill>
              <a:prstDash val="solid"/>
            </a:ln>
          </p:spPr>
        </p:sp>
        <p:sp>
          <p:nvSpPr>
            <p:cNvPr id="148" name="Shape 39">
              <a:extLst>
                <a:ext uri="{FF2B5EF4-FFF2-40B4-BE49-F238E27FC236}">
                  <a16:creationId xmlns:a16="http://schemas.microsoft.com/office/drawing/2014/main" id="{FC69BF19-9243-39B9-DC7B-51BE2325474F}"/>
                </a:ext>
              </a:extLst>
            </p:cNvPr>
            <p:cNvSpPr/>
            <p:nvPr/>
          </p:nvSpPr>
          <p:spPr>
            <a:xfrm>
              <a:off x="9159922" y="3459647"/>
              <a:ext cx="246888" cy="246888"/>
            </a:xfrm>
            <a:prstGeom prst="rect">
              <a:avLst/>
            </a:prstGeom>
            <a:solidFill>
              <a:schemeClr val="bg2">
                <a:lumMod val="50000"/>
              </a:schemeClr>
            </a:solidFill>
            <a:ln w="6350">
              <a:solidFill>
                <a:srgbClr val="FFFFFF"/>
              </a:solidFill>
              <a:prstDash val="solid"/>
            </a:ln>
          </p:spPr>
        </p:sp>
        <p:sp>
          <p:nvSpPr>
            <p:cNvPr id="149" name="Shape 40">
              <a:extLst>
                <a:ext uri="{FF2B5EF4-FFF2-40B4-BE49-F238E27FC236}">
                  <a16:creationId xmlns:a16="http://schemas.microsoft.com/office/drawing/2014/main" id="{CAD6C856-DA07-4BBE-E470-42A2C1D82B62}"/>
                </a:ext>
              </a:extLst>
            </p:cNvPr>
            <p:cNvSpPr/>
            <p:nvPr/>
          </p:nvSpPr>
          <p:spPr>
            <a:xfrm>
              <a:off x="9443386" y="3459647"/>
              <a:ext cx="246888" cy="246888"/>
            </a:xfrm>
            <a:prstGeom prst="rect">
              <a:avLst/>
            </a:prstGeom>
            <a:solidFill>
              <a:schemeClr val="bg2">
                <a:lumMod val="50000"/>
              </a:schemeClr>
            </a:solidFill>
            <a:ln w="6350">
              <a:solidFill>
                <a:srgbClr val="FFFFFF"/>
              </a:solidFill>
              <a:prstDash val="solid"/>
            </a:ln>
          </p:spPr>
        </p:sp>
        <p:sp>
          <p:nvSpPr>
            <p:cNvPr id="150" name="Shape 41">
              <a:extLst>
                <a:ext uri="{FF2B5EF4-FFF2-40B4-BE49-F238E27FC236}">
                  <a16:creationId xmlns:a16="http://schemas.microsoft.com/office/drawing/2014/main" id="{1ECD0690-C4D9-27C3-CEDD-A718DE377D0B}"/>
                </a:ext>
              </a:extLst>
            </p:cNvPr>
            <p:cNvSpPr/>
            <p:nvPr/>
          </p:nvSpPr>
          <p:spPr>
            <a:xfrm>
              <a:off x="9726850" y="3459647"/>
              <a:ext cx="246888" cy="246888"/>
            </a:xfrm>
            <a:prstGeom prst="rect">
              <a:avLst/>
            </a:prstGeom>
            <a:solidFill>
              <a:schemeClr val="bg2">
                <a:lumMod val="50000"/>
              </a:schemeClr>
            </a:solidFill>
            <a:ln w="6350">
              <a:solidFill>
                <a:srgbClr val="FFFFFF"/>
              </a:solidFill>
              <a:prstDash val="solid"/>
            </a:ln>
          </p:spPr>
        </p:sp>
        <p:sp>
          <p:nvSpPr>
            <p:cNvPr id="153" name="Shape 44">
              <a:extLst>
                <a:ext uri="{FF2B5EF4-FFF2-40B4-BE49-F238E27FC236}">
                  <a16:creationId xmlns:a16="http://schemas.microsoft.com/office/drawing/2014/main" id="{AA07F2DA-BDE2-D782-D268-266246AED9F3}"/>
                </a:ext>
              </a:extLst>
            </p:cNvPr>
            <p:cNvSpPr/>
            <p:nvPr/>
          </p:nvSpPr>
          <p:spPr>
            <a:xfrm>
              <a:off x="8309530" y="3743111"/>
              <a:ext cx="246888" cy="246888"/>
            </a:xfrm>
            <a:prstGeom prst="rect">
              <a:avLst/>
            </a:prstGeom>
            <a:solidFill>
              <a:schemeClr val="bg2">
                <a:lumMod val="50000"/>
              </a:schemeClr>
            </a:solidFill>
            <a:ln w="6350">
              <a:solidFill>
                <a:srgbClr val="FFFFFF"/>
              </a:solidFill>
              <a:prstDash val="solid"/>
            </a:ln>
          </p:spPr>
        </p:sp>
        <p:sp>
          <p:nvSpPr>
            <p:cNvPr id="154" name="Shape 45">
              <a:extLst>
                <a:ext uri="{FF2B5EF4-FFF2-40B4-BE49-F238E27FC236}">
                  <a16:creationId xmlns:a16="http://schemas.microsoft.com/office/drawing/2014/main" id="{2EBF3097-9D3F-C284-2313-F471B1CB8FA5}"/>
                </a:ext>
              </a:extLst>
            </p:cNvPr>
            <p:cNvSpPr/>
            <p:nvPr/>
          </p:nvSpPr>
          <p:spPr>
            <a:xfrm>
              <a:off x="8592994" y="3743111"/>
              <a:ext cx="246888" cy="246888"/>
            </a:xfrm>
            <a:prstGeom prst="rect">
              <a:avLst/>
            </a:prstGeom>
            <a:solidFill>
              <a:schemeClr val="bg2">
                <a:lumMod val="50000"/>
              </a:schemeClr>
            </a:solidFill>
            <a:ln w="6350">
              <a:solidFill>
                <a:srgbClr val="FFFFFF"/>
              </a:solidFill>
              <a:prstDash val="solid"/>
            </a:ln>
          </p:spPr>
        </p:sp>
        <p:sp>
          <p:nvSpPr>
            <p:cNvPr id="155" name="Shape 46">
              <a:extLst>
                <a:ext uri="{FF2B5EF4-FFF2-40B4-BE49-F238E27FC236}">
                  <a16:creationId xmlns:a16="http://schemas.microsoft.com/office/drawing/2014/main" id="{BAD4E7D6-6DAD-D454-39FE-A4F29B9C381A}"/>
                </a:ext>
              </a:extLst>
            </p:cNvPr>
            <p:cNvSpPr/>
            <p:nvPr/>
          </p:nvSpPr>
          <p:spPr>
            <a:xfrm>
              <a:off x="8876458" y="3743111"/>
              <a:ext cx="246888" cy="246888"/>
            </a:xfrm>
            <a:prstGeom prst="rect">
              <a:avLst/>
            </a:prstGeom>
            <a:solidFill>
              <a:schemeClr val="bg2">
                <a:lumMod val="50000"/>
              </a:schemeClr>
            </a:solidFill>
            <a:ln w="6350">
              <a:solidFill>
                <a:srgbClr val="FFFFFF"/>
              </a:solidFill>
              <a:prstDash val="solid"/>
            </a:ln>
          </p:spPr>
        </p:sp>
        <p:sp>
          <p:nvSpPr>
            <p:cNvPr id="156" name="Shape 47">
              <a:extLst>
                <a:ext uri="{FF2B5EF4-FFF2-40B4-BE49-F238E27FC236}">
                  <a16:creationId xmlns:a16="http://schemas.microsoft.com/office/drawing/2014/main" id="{76F4EDC7-15D3-4EC1-342F-A257EA148B63}"/>
                </a:ext>
              </a:extLst>
            </p:cNvPr>
            <p:cNvSpPr/>
            <p:nvPr/>
          </p:nvSpPr>
          <p:spPr>
            <a:xfrm>
              <a:off x="9159922" y="3743111"/>
              <a:ext cx="246888" cy="246888"/>
            </a:xfrm>
            <a:prstGeom prst="rect">
              <a:avLst/>
            </a:prstGeom>
            <a:solidFill>
              <a:schemeClr val="bg2">
                <a:lumMod val="50000"/>
              </a:schemeClr>
            </a:solidFill>
            <a:ln w="6350">
              <a:solidFill>
                <a:srgbClr val="FFFFFF"/>
              </a:solidFill>
              <a:prstDash val="solid"/>
            </a:ln>
          </p:spPr>
        </p:sp>
        <p:sp>
          <p:nvSpPr>
            <p:cNvPr id="157" name="Shape 48">
              <a:extLst>
                <a:ext uri="{FF2B5EF4-FFF2-40B4-BE49-F238E27FC236}">
                  <a16:creationId xmlns:a16="http://schemas.microsoft.com/office/drawing/2014/main" id="{C2DE3DAE-B969-74D0-2EEE-5A7B4A5BE214}"/>
                </a:ext>
              </a:extLst>
            </p:cNvPr>
            <p:cNvSpPr/>
            <p:nvPr/>
          </p:nvSpPr>
          <p:spPr>
            <a:xfrm>
              <a:off x="9443386" y="3743111"/>
              <a:ext cx="246888" cy="246888"/>
            </a:xfrm>
            <a:prstGeom prst="rect">
              <a:avLst/>
            </a:prstGeom>
            <a:solidFill>
              <a:schemeClr val="bg2">
                <a:lumMod val="50000"/>
              </a:schemeClr>
            </a:solidFill>
            <a:ln w="6350">
              <a:solidFill>
                <a:srgbClr val="FFFFFF"/>
              </a:solidFill>
              <a:prstDash val="solid"/>
            </a:ln>
          </p:spPr>
        </p:sp>
        <p:sp>
          <p:nvSpPr>
            <p:cNvPr id="158" name="Shape 49">
              <a:extLst>
                <a:ext uri="{FF2B5EF4-FFF2-40B4-BE49-F238E27FC236}">
                  <a16:creationId xmlns:a16="http://schemas.microsoft.com/office/drawing/2014/main" id="{44A706D4-F624-04FE-0AED-CAD7D659F990}"/>
                </a:ext>
              </a:extLst>
            </p:cNvPr>
            <p:cNvSpPr/>
            <p:nvPr/>
          </p:nvSpPr>
          <p:spPr>
            <a:xfrm>
              <a:off x="9726850" y="3743111"/>
              <a:ext cx="246888" cy="246888"/>
            </a:xfrm>
            <a:prstGeom prst="rect">
              <a:avLst/>
            </a:prstGeom>
            <a:solidFill>
              <a:schemeClr val="bg2">
                <a:lumMod val="50000"/>
              </a:schemeClr>
            </a:solidFill>
            <a:ln w="6350">
              <a:solidFill>
                <a:srgbClr val="FFFFFF"/>
              </a:solidFill>
              <a:prstDash val="solid"/>
            </a:ln>
          </p:spPr>
        </p:sp>
        <p:sp>
          <p:nvSpPr>
            <p:cNvPr id="161" name="Shape 52">
              <a:extLst>
                <a:ext uri="{FF2B5EF4-FFF2-40B4-BE49-F238E27FC236}">
                  <a16:creationId xmlns:a16="http://schemas.microsoft.com/office/drawing/2014/main" id="{84050077-4986-6157-BB6D-1FB39B23920E}"/>
                </a:ext>
              </a:extLst>
            </p:cNvPr>
            <p:cNvSpPr/>
            <p:nvPr/>
          </p:nvSpPr>
          <p:spPr>
            <a:xfrm>
              <a:off x="8309530" y="4026575"/>
              <a:ext cx="246888" cy="246888"/>
            </a:xfrm>
            <a:prstGeom prst="rect">
              <a:avLst/>
            </a:prstGeom>
            <a:solidFill>
              <a:schemeClr val="bg2">
                <a:lumMod val="50000"/>
              </a:schemeClr>
            </a:solidFill>
            <a:ln w="6350">
              <a:solidFill>
                <a:srgbClr val="FFFFFF"/>
              </a:solidFill>
              <a:prstDash val="solid"/>
            </a:ln>
          </p:spPr>
        </p:sp>
        <p:sp>
          <p:nvSpPr>
            <p:cNvPr id="162" name="Shape 53">
              <a:extLst>
                <a:ext uri="{FF2B5EF4-FFF2-40B4-BE49-F238E27FC236}">
                  <a16:creationId xmlns:a16="http://schemas.microsoft.com/office/drawing/2014/main" id="{464FB05F-EBA1-025E-BFCB-B2D0DF158690}"/>
                </a:ext>
              </a:extLst>
            </p:cNvPr>
            <p:cNvSpPr/>
            <p:nvPr/>
          </p:nvSpPr>
          <p:spPr>
            <a:xfrm>
              <a:off x="8592994" y="4026575"/>
              <a:ext cx="246888" cy="246888"/>
            </a:xfrm>
            <a:prstGeom prst="rect">
              <a:avLst/>
            </a:prstGeom>
            <a:solidFill>
              <a:schemeClr val="bg2">
                <a:lumMod val="50000"/>
              </a:schemeClr>
            </a:solidFill>
            <a:ln w="6350">
              <a:solidFill>
                <a:srgbClr val="FFFFFF"/>
              </a:solidFill>
              <a:prstDash val="solid"/>
            </a:ln>
          </p:spPr>
        </p:sp>
        <p:sp>
          <p:nvSpPr>
            <p:cNvPr id="163" name="Shape 54">
              <a:extLst>
                <a:ext uri="{FF2B5EF4-FFF2-40B4-BE49-F238E27FC236}">
                  <a16:creationId xmlns:a16="http://schemas.microsoft.com/office/drawing/2014/main" id="{3EA2786B-E33A-BCF1-0672-4871411F1C4B}"/>
                </a:ext>
              </a:extLst>
            </p:cNvPr>
            <p:cNvSpPr/>
            <p:nvPr/>
          </p:nvSpPr>
          <p:spPr>
            <a:xfrm>
              <a:off x="8876458" y="4026575"/>
              <a:ext cx="246888" cy="246888"/>
            </a:xfrm>
            <a:prstGeom prst="rect">
              <a:avLst/>
            </a:prstGeom>
            <a:solidFill>
              <a:schemeClr val="bg2">
                <a:lumMod val="50000"/>
              </a:schemeClr>
            </a:solidFill>
            <a:ln w="6350">
              <a:solidFill>
                <a:srgbClr val="FFFFFF"/>
              </a:solidFill>
              <a:prstDash val="solid"/>
            </a:ln>
          </p:spPr>
        </p:sp>
        <p:sp>
          <p:nvSpPr>
            <p:cNvPr id="164" name="Shape 55">
              <a:extLst>
                <a:ext uri="{FF2B5EF4-FFF2-40B4-BE49-F238E27FC236}">
                  <a16:creationId xmlns:a16="http://schemas.microsoft.com/office/drawing/2014/main" id="{303DADE2-2859-7937-5630-9051309B734B}"/>
                </a:ext>
              </a:extLst>
            </p:cNvPr>
            <p:cNvSpPr/>
            <p:nvPr/>
          </p:nvSpPr>
          <p:spPr>
            <a:xfrm>
              <a:off x="9159922" y="4026575"/>
              <a:ext cx="246888" cy="246888"/>
            </a:xfrm>
            <a:prstGeom prst="rect">
              <a:avLst/>
            </a:prstGeom>
            <a:solidFill>
              <a:schemeClr val="bg2">
                <a:lumMod val="50000"/>
              </a:schemeClr>
            </a:solidFill>
            <a:ln w="6350">
              <a:solidFill>
                <a:srgbClr val="FFFFFF"/>
              </a:solidFill>
              <a:prstDash val="solid"/>
            </a:ln>
          </p:spPr>
        </p:sp>
        <p:sp>
          <p:nvSpPr>
            <p:cNvPr id="165" name="Shape 56">
              <a:extLst>
                <a:ext uri="{FF2B5EF4-FFF2-40B4-BE49-F238E27FC236}">
                  <a16:creationId xmlns:a16="http://schemas.microsoft.com/office/drawing/2014/main" id="{B4822D6D-6948-3CB1-AC02-E9A06756AF9C}"/>
                </a:ext>
              </a:extLst>
            </p:cNvPr>
            <p:cNvSpPr/>
            <p:nvPr/>
          </p:nvSpPr>
          <p:spPr>
            <a:xfrm>
              <a:off x="9530003" y="4124085"/>
              <a:ext cx="246888" cy="246888"/>
            </a:xfrm>
            <a:prstGeom prst="rect">
              <a:avLst/>
            </a:prstGeom>
            <a:solidFill>
              <a:schemeClr val="bg2">
                <a:lumMod val="50000"/>
              </a:schemeClr>
            </a:solidFill>
            <a:ln w="6350">
              <a:solidFill>
                <a:srgbClr val="FFFFFF"/>
              </a:solidFill>
              <a:prstDash val="solid"/>
            </a:ln>
          </p:spPr>
        </p:sp>
        <p:sp>
          <p:nvSpPr>
            <p:cNvPr id="166" name="Shape 57">
              <a:extLst>
                <a:ext uri="{FF2B5EF4-FFF2-40B4-BE49-F238E27FC236}">
                  <a16:creationId xmlns:a16="http://schemas.microsoft.com/office/drawing/2014/main" id="{C73E2CA8-381B-F83F-8E60-A20488AE9AD2}"/>
                </a:ext>
              </a:extLst>
            </p:cNvPr>
            <p:cNvSpPr/>
            <p:nvPr/>
          </p:nvSpPr>
          <p:spPr>
            <a:xfrm>
              <a:off x="9813467" y="4124085"/>
              <a:ext cx="246888" cy="246888"/>
            </a:xfrm>
            <a:prstGeom prst="rect">
              <a:avLst/>
            </a:prstGeom>
            <a:solidFill>
              <a:schemeClr val="bg2">
                <a:lumMod val="50000"/>
              </a:schemeClr>
            </a:solidFill>
            <a:ln w="6350">
              <a:solidFill>
                <a:srgbClr val="FFFFFF"/>
              </a:solidFill>
              <a:prstDash val="solid"/>
            </a:ln>
          </p:spPr>
        </p:sp>
        <p:sp>
          <p:nvSpPr>
            <p:cNvPr id="169" name="Shape 60">
              <a:extLst>
                <a:ext uri="{FF2B5EF4-FFF2-40B4-BE49-F238E27FC236}">
                  <a16:creationId xmlns:a16="http://schemas.microsoft.com/office/drawing/2014/main" id="{9CE7C955-8B54-6DF7-54D7-68B9C4C4FABD}"/>
                </a:ext>
              </a:extLst>
            </p:cNvPr>
            <p:cNvSpPr/>
            <p:nvPr/>
          </p:nvSpPr>
          <p:spPr>
            <a:xfrm>
              <a:off x="8309530" y="4310039"/>
              <a:ext cx="246888" cy="246888"/>
            </a:xfrm>
            <a:prstGeom prst="rect">
              <a:avLst/>
            </a:prstGeom>
            <a:solidFill>
              <a:schemeClr val="bg2">
                <a:lumMod val="50000"/>
              </a:schemeClr>
            </a:solidFill>
            <a:ln w="6350">
              <a:solidFill>
                <a:srgbClr val="FFFFFF"/>
              </a:solidFill>
              <a:prstDash val="solid"/>
            </a:ln>
          </p:spPr>
        </p:sp>
        <p:sp>
          <p:nvSpPr>
            <p:cNvPr id="170" name="Shape 61">
              <a:extLst>
                <a:ext uri="{FF2B5EF4-FFF2-40B4-BE49-F238E27FC236}">
                  <a16:creationId xmlns:a16="http://schemas.microsoft.com/office/drawing/2014/main" id="{3AA73649-69B9-35B5-251C-5DF124058D73}"/>
                </a:ext>
              </a:extLst>
            </p:cNvPr>
            <p:cNvSpPr/>
            <p:nvPr/>
          </p:nvSpPr>
          <p:spPr>
            <a:xfrm>
              <a:off x="8592994" y="4310039"/>
              <a:ext cx="246888" cy="246888"/>
            </a:xfrm>
            <a:prstGeom prst="rect">
              <a:avLst/>
            </a:prstGeom>
            <a:solidFill>
              <a:schemeClr val="bg2">
                <a:lumMod val="50000"/>
              </a:schemeClr>
            </a:solidFill>
            <a:ln w="6350">
              <a:solidFill>
                <a:srgbClr val="FFFFFF"/>
              </a:solidFill>
              <a:prstDash val="solid"/>
            </a:ln>
          </p:spPr>
        </p:sp>
        <p:sp>
          <p:nvSpPr>
            <p:cNvPr id="171" name="Shape 62">
              <a:extLst>
                <a:ext uri="{FF2B5EF4-FFF2-40B4-BE49-F238E27FC236}">
                  <a16:creationId xmlns:a16="http://schemas.microsoft.com/office/drawing/2014/main" id="{0D61B0AC-BEA6-A59B-38E6-2E6760999191}"/>
                </a:ext>
              </a:extLst>
            </p:cNvPr>
            <p:cNvSpPr/>
            <p:nvPr/>
          </p:nvSpPr>
          <p:spPr>
            <a:xfrm>
              <a:off x="8876458" y="4310039"/>
              <a:ext cx="246888" cy="246888"/>
            </a:xfrm>
            <a:prstGeom prst="rect">
              <a:avLst/>
            </a:prstGeom>
            <a:solidFill>
              <a:schemeClr val="bg2">
                <a:lumMod val="50000"/>
              </a:schemeClr>
            </a:solidFill>
            <a:ln w="6350">
              <a:solidFill>
                <a:srgbClr val="FFFFFF"/>
              </a:solidFill>
              <a:prstDash val="solid"/>
            </a:ln>
          </p:spPr>
        </p:sp>
        <p:sp>
          <p:nvSpPr>
            <p:cNvPr id="172" name="Shape 63">
              <a:extLst>
                <a:ext uri="{FF2B5EF4-FFF2-40B4-BE49-F238E27FC236}">
                  <a16:creationId xmlns:a16="http://schemas.microsoft.com/office/drawing/2014/main" id="{3C281224-F006-9A18-4998-3AC4C553539F}"/>
                </a:ext>
              </a:extLst>
            </p:cNvPr>
            <p:cNvSpPr/>
            <p:nvPr/>
          </p:nvSpPr>
          <p:spPr>
            <a:xfrm>
              <a:off x="9159922" y="4310039"/>
              <a:ext cx="246888" cy="246888"/>
            </a:xfrm>
            <a:prstGeom prst="rect">
              <a:avLst/>
            </a:prstGeom>
            <a:solidFill>
              <a:schemeClr val="bg2">
                <a:lumMod val="50000"/>
              </a:schemeClr>
            </a:solidFill>
            <a:ln w="6350">
              <a:solidFill>
                <a:srgbClr val="FFFFFF"/>
              </a:solidFill>
              <a:prstDash val="solid"/>
            </a:ln>
          </p:spPr>
        </p:sp>
        <p:sp>
          <p:nvSpPr>
            <p:cNvPr id="173" name="Shape 64">
              <a:extLst>
                <a:ext uri="{FF2B5EF4-FFF2-40B4-BE49-F238E27FC236}">
                  <a16:creationId xmlns:a16="http://schemas.microsoft.com/office/drawing/2014/main" id="{71E2CAB6-079F-5694-77A1-1251863FDB70}"/>
                </a:ext>
              </a:extLst>
            </p:cNvPr>
            <p:cNvSpPr/>
            <p:nvPr/>
          </p:nvSpPr>
          <p:spPr>
            <a:xfrm>
              <a:off x="9530003" y="4407549"/>
              <a:ext cx="246888" cy="246888"/>
            </a:xfrm>
            <a:prstGeom prst="rect">
              <a:avLst/>
            </a:prstGeom>
            <a:solidFill>
              <a:schemeClr val="bg2">
                <a:lumMod val="50000"/>
              </a:schemeClr>
            </a:solidFill>
            <a:ln w="6350">
              <a:solidFill>
                <a:srgbClr val="FFFFFF"/>
              </a:solidFill>
              <a:prstDash val="solid"/>
            </a:ln>
          </p:spPr>
        </p:sp>
        <p:sp>
          <p:nvSpPr>
            <p:cNvPr id="174" name="Shape 65">
              <a:extLst>
                <a:ext uri="{FF2B5EF4-FFF2-40B4-BE49-F238E27FC236}">
                  <a16:creationId xmlns:a16="http://schemas.microsoft.com/office/drawing/2014/main" id="{570BB2B7-D400-B68F-CBDF-6CD006C7ACA6}"/>
                </a:ext>
              </a:extLst>
            </p:cNvPr>
            <p:cNvSpPr/>
            <p:nvPr/>
          </p:nvSpPr>
          <p:spPr>
            <a:xfrm>
              <a:off x="9813467" y="4407549"/>
              <a:ext cx="246888" cy="246888"/>
            </a:xfrm>
            <a:prstGeom prst="rect">
              <a:avLst/>
            </a:prstGeom>
            <a:solidFill>
              <a:schemeClr val="bg2">
                <a:lumMod val="50000"/>
              </a:schemeClr>
            </a:solidFill>
            <a:ln w="6350">
              <a:solidFill>
                <a:srgbClr val="FFFFFF"/>
              </a:solidFill>
              <a:prstDash val="solid"/>
            </a:ln>
          </p:spPr>
        </p:sp>
        <p:sp>
          <p:nvSpPr>
            <p:cNvPr id="9" name="TextBox 8">
              <a:extLst>
                <a:ext uri="{FF2B5EF4-FFF2-40B4-BE49-F238E27FC236}">
                  <a16:creationId xmlns:a16="http://schemas.microsoft.com/office/drawing/2014/main" id="{5D9BDFAC-3FF3-1C9E-78DB-D647285A9774}"/>
                </a:ext>
              </a:extLst>
            </p:cNvPr>
            <p:cNvSpPr txBox="1"/>
            <p:nvPr/>
          </p:nvSpPr>
          <p:spPr>
            <a:xfrm>
              <a:off x="7216595" y="2254240"/>
              <a:ext cx="1845377" cy="369332"/>
            </a:xfrm>
            <a:prstGeom prst="rect">
              <a:avLst/>
            </a:prstGeom>
            <a:noFill/>
          </p:spPr>
          <p:txBody>
            <a:bodyPr wrap="none" rtlCol="0">
              <a:spAutoFit/>
            </a:bodyPr>
            <a:lstStyle/>
            <a:p>
              <a:r>
                <a:rPr lang="en-US" dirty="0">
                  <a:solidFill>
                    <a:srgbClr val="3970B9"/>
                  </a:solidFill>
                  <a:latin typeface="Ysabeau Light" pitchFamily="2" charset="0"/>
                  <a:ea typeface="Ysabeau Light" pitchFamily="2" charset="0"/>
                  <a:cs typeface="Ysabeau Light" pitchFamily="2" charset="0"/>
                </a:rPr>
                <a:t>Physics questions</a:t>
              </a:r>
            </a:p>
          </p:txBody>
        </p:sp>
        <p:sp>
          <p:nvSpPr>
            <p:cNvPr id="11" name="Shape 23">
              <a:extLst>
                <a:ext uri="{FF2B5EF4-FFF2-40B4-BE49-F238E27FC236}">
                  <a16:creationId xmlns:a16="http://schemas.microsoft.com/office/drawing/2014/main" id="{B4409D89-4936-E51A-00F9-444633D19271}"/>
                </a:ext>
              </a:extLst>
            </p:cNvPr>
            <p:cNvSpPr/>
            <p:nvPr/>
          </p:nvSpPr>
          <p:spPr>
            <a:xfrm>
              <a:off x="8215919" y="2776575"/>
              <a:ext cx="246888" cy="246888"/>
            </a:xfrm>
            <a:prstGeom prst="rect">
              <a:avLst/>
            </a:prstGeom>
            <a:solidFill>
              <a:schemeClr val="bg2">
                <a:lumMod val="50000"/>
              </a:schemeClr>
            </a:solidFill>
            <a:ln w="6350">
              <a:solidFill>
                <a:srgbClr val="FFFFFF"/>
              </a:solidFill>
              <a:prstDash val="solid"/>
            </a:ln>
          </p:spPr>
        </p:sp>
        <p:sp>
          <p:nvSpPr>
            <p:cNvPr id="12" name="Shape 24">
              <a:extLst>
                <a:ext uri="{FF2B5EF4-FFF2-40B4-BE49-F238E27FC236}">
                  <a16:creationId xmlns:a16="http://schemas.microsoft.com/office/drawing/2014/main" id="{2BCB9B2E-6561-8772-C088-052F6DBFAB31}"/>
                </a:ext>
              </a:extLst>
            </p:cNvPr>
            <p:cNvSpPr/>
            <p:nvPr/>
          </p:nvSpPr>
          <p:spPr>
            <a:xfrm>
              <a:off x="8499383" y="2776575"/>
              <a:ext cx="246888" cy="246888"/>
            </a:xfrm>
            <a:prstGeom prst="rect">
              <a:avLst/>
            </a:prstGeom>
            <a:solidFill>
              <a:schemeClr val="bg2">
                <a:lumMod val="50000"/>
              </a:schemeClr>
            </a:solidFill>
            <a:ln w="6350">
              <a:solidFill>
                <a:srgbClr val="FFFFFF"/>
              </a:solidFill>
              <a:prstDash val="solid"/>
            </a:ln>
          </p:spPr>
        </p:sp>
        <p:sp>
          <p:nvSpPr>
            <p:cNvPr id="13" name="Shape 25">
              <a:extLst>
                <a:ext uri="{FF2B5EF4-FFF2-40B4-BE49-F238E27FC236}">
                  <a16:creationId xmlns:a16="http://schemas.microsoft.com/office/drawing/2014/main" id="{DA6E4AD3-A74E-B3BD-B129-DD8461CD2B55}"/>
                </a:ext>
              </a:extLst>
            </p:cNvPr>
            <p:cNvSpPr/>
            <p:nvPr/>
          </p:nvSpPr>
          <p:spPr>
            <a:xfrm>
              <a:off x="8782847" y="2776575"/>
              <a:ext cx="246888" cy="246888"/>
            </a:xfrm>
            <a:prstGeom prst="rect">
              <a:avLst/>
            </a:prstGeom>
            <a:solidFill>
              <a:schemeClr val="bg2">
                <a:lumMod val="50000"/>
              </a:schemeClr>
            </a:solidFill>
            <a:ln w="6350">
              <a:solidFill>
                <a:srgbClr val="FFFFFF"/>
              </a:solidFill>
              <a:prstDash val="solid"/>
            </a:ln>
          </p:spPr>
        </p:sp>
        <p:sp>
          <p:nvSpPr>
            <p:cNvPr id="14" name="Shape 31">
              <a:extLst>
                <a:ext uri="{FF2B5EF4-FFF2-40B4-BE49-F238E27FC236}">
                  <a16:creationId xmlns:a16="http://schemas.microsoft.com/office/drawing/2014/main" id="{E7174D5A-1A33-8E1F-D441-7E2D2E1BABC7}"/>
                </a:ext>
              </a:extLst>
            </p:cNvPr>
            <p:cNvSpPr/>
            <p:nvPr/>
          </p:nvSpPr>
          <p:spPr>
            <a:xfrm>
              <a:off x="8215919" y="3060039"/>
              <a:ext cx="246888" cy="246888"/>
            </a:xfrm>
            <a:prstGeom prst="rect">
              <a:avLst/>
            </a:prstGeom>
            <a:solidFill>
              <a:schemeClr val="bg2">
                <a:lumMod val="50000"/>
              </a:schemeClr>
            </a:solidFill>
            <a:ln w="6350">
              <a:solidFill>
                <a:srgbClr val="FFFFFF"/>
              </a:solidFill>
              <a:prstDash val="solid"/>
            </a:ln>
          </p:spPr>
        </p:sp>
        <p:sp>
          <p:nvSpPr>
            <p:cNvPr id="15" name="Shape 32">
              <a:extLst>
                <a:ext uri="{FF2B5EF4-FFF2-40B4-BE49-F238E27FC236}">
                  <a16:creationId xmlns:a16="http://schemas.microsoft.com/office/drawing/2014/main" id="{F262F0F7-1031-57C1-10E7-18DBA9A16A50}"/>
                </a:ext>
              </a:extLst>
            </p:cNvPr>
            <p:cNvSpPr/>
            <p:nvPr/>
          </p:nvSpPr>
          <p:spPr>
            <a:xfrm>
              <a:off x="8499383" y="3060039"/>
              <a:ext cx="246888" cy="246888"/>
            </a:xfrm>
            <a:prstGeom prst="rect">
              <a:avLst/>
            </a:prstGeom>
            <a:solidFill>
              <a:schemeClr val="bg2">
                <a:lumMod val="50000"/>
              </a:schemeClr>
            </a:solidFill>
            <a:ln w="6350">
              <a:solidFill>
                <a:srgbClr val="FFFFFF"/>
              </a:solidFill>
              <a:prstDash val="solid"/>
            </a:ln>
          </p:spPr>
        </p:sp>
        <p:sp>
          <p:nvSpPr>
            <p:cNvPr id="16" name="Shape 33">
              <a:extLst>
                <a:ext uri="{FF2B5EF4-FFF2-40B4-BE49-F238E27FC236}">
                  <a16:creationId xmlns:a16="http://schemas.microsoft.com/office/drawing/2014/main" id="{FB1BDC5D-AADE-EB3E-4E3C-38AA2BABE560}"/>
                </a:ext>
              </a:extLst>
            </p:cNvPr>
            <p:cNvSpPr/>
            <p:nvPr/>
          </p:nvSpPr>
          <p:spPr>
            <a:xfrm>
              <a:off x="8782847" y="3060039"/>
              <a:ext cx="246888" cy="246888"/>
            </a:xfrm>
            <a:prstGeom prst="rect">
              <a:avLst/>
            </a:prstGeom>
            <a:solidFill>
              <a:schemeClr val="bg2">
                <a:lumMod val="50000"/>
              </a:schemeClr>
            </a:solidFill>
            <a:ln w="6350">
              <a:solidFill>
                <a:srgbClr val="FFFFFF"/>
              </a:solidFill>
              <a:prstDash val="solid"/>
            </a:ln>
          </p:spPr>
        </p:sp>
        <p:sp>
          <p:nvSpPr>
            <p:cNvPr id="17" name="Shape 39">
              <a:extLst>
                <a:ext uri="{FF2B5EF4-FFF2-40B4-BE49-F238E27FC236}">
                  <a16:creationId xmlns:a16="http://schemas.microsoft.com/office/drawing/2014/main" id="{BA4C3320-5609-4346-69AE-F53C1307726C}"/>
                </a:ext>
              </a:extLst>
            </p:cNvPr>
            <p:cNvSpPr/>
            <p:nvPr/>
          </p:nvSpPr>
          <p:spPr>
            <a:xfrm>
              <a:off x="8215919" y="3343503"/>
              <a:ext cx="246888" cy="246888"/>
            </a:xfrm>
            <a:prstGeom prst="rect">
              <a:avLst/>
            </a:prstGeom>
            <a:solidFill>
              <a:schemeClr val="bg2">
                <a:lumMod val="50000"/>
              </a:schemeClr>
            </a:solidFill>
            <a:ln w="6350">
              <a:solidFill>
                <a:srgbClr val="FFFFFF"/>
              </a:solidFill>
              <a:prstDash val="solid"/>
            </a:ln>
          </p:spPr>
        </p:sp>
        <p:sp>
          <p:nvSpPr>
            <p:cNvPr id="18" name="Shape 40">
              <a:extLst>
                <a:ext uri="{FF2B5EF4-FFF2-40B4-BE49-F238E27FC236}">
                  <a16:creationId xmlns:a16="http://schemas.microsoft.com/office/drawing/2014/main" id="{6B3F3190-53B2-BD5B-31AC-D87FE7493947}"/>
                </a:ext>
              </a:extLst>
            </p:cNvPr>
            <p:cNvSpPr/>
            <p:nvPr/>
          </p:nvSpPr>
          <p:spPr>
            <a:xfrm>
              <a:off x="8499383" y="3343503"/>
              <a:ext cx="246888" cy="246888"/>
            </a:xfrm>
            <a:prstGeom prst="rect">
              <a:avLst/>
            </a:prstGeom>
            <a:solidFill>
              <a:schemeClr val="bg2">
                <a:lumMod val="50000"/>
              </a:schemeClr>
            </a:solidFill>
            <a:ln w="6350">
              <a:solidFill>
                <a:srgbClr val="FFFFFF"/>
              </a:solidFill>
              <a:prstDash val="solid"/>
            </a:ln>
          </p:spPr>
        </p:sp>
        <p:sp>
          <p:nvSpPr>
            <p:cNvPr id="19" name="Shape 41">
              <a:extLst>
                <a:ext uri="{FF2B5EF4-FFF2-40B4-BE49-F238E27FC236}">
                  <a16:creationId xmlns:a16="http://schemas.microsoft.com/office/drawing/2014/main" id="{416C22DC-37F3-CA5C-E177-FB4C47C59868}"/>
                </a:ext>
              </a:extLst>
            </p:cNvPr>
            <p:cNvSpPr/>
            <p:nvPr/>
          </p:nvSpPr>
          <p:spPr>
            <a:xfrm>
              <a:off x="8782847" y="3343503"/>
              <a:ext cx="246888" cy="246888"/>
            </a:xfrm>
            <a:prstGeom prst="rect">
              <a:avLst/>
            </a:prstGeom>
            <a:solidFill>
              <a:schemeClr val="bg2">
                <a:lumMod val="50000"/>
              </a:schemeClr>
            </a:solidFill>
            <a:ln w="6350">
              <a:solidFill>
                <a:srgbClr val="FFFFFF"/>
              </a:solidFill>
              <a:prstDash val="solid"/>
            </a:ln>
          </p:spPr>
        </p:sp>
        <p:sp>
          <p:nvSpPr>
            <p:cNvPr id="20" name="Rounded Rectangle 19">
              <a:extLst>
                <a:ext uri="{FF2B5EF4-FFF2-40B4-BE49-F238E27FC236}">
                  <a16:creationId xmlns:a16="http://schemas.microsoft.com/office/drawing/2014/main" id="{F9D12489-2D34-787D-E33D-3D7FECA4E29D}"/>
                </a:ext>
              </a:extLst>
            </p:cNvPr>
            <p:cNvSpPr/>
            <p:nvPr/>
          </p:nvSpPr>
          <p:spPr>
            <a:xfrm>
              <a:off x="8123119" y="2688550"/>
              <a:ext cx="995440" cy="997200"/>
            </a:xfrm>
            <a:prstGeom prst="roundRect">
              <a:avLst>
                <a:gd name="adj" fmla="val 5324"/>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5A131405-F605-D10B-7D48-D2F6C300A014}"/>
                </a:ext>
              </a:extLst>
            </p:cNvPr>
            <p:cNvSpPr/>
            <p:nvPr/>
          </p:nvSpPr>
          <p:spPr>
            <a:xfrm>
              <a:off x="9462570" y="4055538"/>
              <a:ext cx="1514809" cy="677108"/>
            </a:xfrm>
            <a:prstGeom prst="roundRect">
              <a:avLst>
                <a:gd name="adj" fmla="val 5324"/>
              </a:avLst>
            </a:prstGeom>
            <a:noFill/>
            <a:ln w="28575">
              <a:solidFill>
                <a:srgbClr val="A855F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855F8"/>
                </a:solidFill>
              </a:endParaRPr>
            </a:p>
          </p:txBody>
        </p:sp>
        <p:sp>
          <p:nvSpPr>
            <p:cNvPr id="22" name="Shape 56">
              <a:extLst>
                <a:ext uri="{FF2B5EF4-FFF2-40B4-BE49-F238E27FC236}">
                  <a16:creationId xmlns:a16="http://schemas.microsoft.com/office/drawing/2014/main" id="{1C247642-6902-69D3-2F45-6AC42A749BE8}"/>
                </a:ext>
              </a:extLst>
            </p:cNvPr>
            <p:cNvSpPr/>
            <p:nvPr/>
          </p:nvSpPr>
          <p:spPr>
            <a:xfrm>
              <a:off x="10095539" y="4124085"/>
              <a:ext cx="246888" cy="246888"/>
            </a:xfrm>
            <a:prstGeom prst="rect">
              <a:avLst/>
            </a:prstGeom>
            <a:solidFill>
              <a:schemeClr val="bg1">
                <a:lumMod val="75000"/>
              </a:schemeClr>
            </a:solidFill>
            <a:ln w="6350">
              <a:solidFill>
                <a:srgbClr val="FFFFFF"/>
              </a:solidFill>
              <a:prstDash val="solid"/>
            </a:ln>
          </p:spPr>
        </p:sp>
        <p:sp>
          <p:nvSpPr>
            <p:cNvPr id="23" name="Shape 57">
              <a:extLst>
                <a:ext uri="{FF2B5EF4-FFF2-40B4-BE49-F238E27FC236}">
                  <a16:creationId xmlns:a16="http://schemas.microsoft.com/office/drawing/2014/main" id="{54C613FA-853B-762E-9C62-20EE079406F8}"/>
                </a:ext>
              </a:extLst>
            </p:cNvPr>
            <p:cNvSpPr/>
            <p:nvPr/>
          </p:nvSpPr>
          <p:spPr>
            <a:xfrm>
              <a:off x="10377611" y="4124085"/>
              <a:ext cx="246888" cy="246888"/>
            </a:xfrm>
            <a:prstGeom prst="rect">
              <a:avLst/>
            </a:prstGeom>
            <a:solidFill>
              <a:schemeClr val="bg1">
                <a:lumMod val="85000"/>
              </a:schemeClr>
            </a:solidFill>
            <a:ln w="6350">
              <a:solidFill>
                <a:srgbClr val="FFFFFF"/>
              </a:solidFill>
              <a:prstDash val="solid"/>
            </a:ln>
          </p:spPr>
        </p:sp>
        <p:sp>
          <p:nvSpPr>
            <p:cNvPr id="24" name="Shape 64">
              <a:extLst>
                <a:ext uri="{FF2B5EF4-FFF2-40B4-BE49-F238E27FC236}">
                  <a16:creationId xmlns:a16="http://schemas.microsoft.com/office/drawing/2014/main" id="{665D4185-B25D-6FF9-5F75-98CD4E415B9F}"/>
                </a:ext>
              </a:extLst>
            </p:cNvPr>
            <p:cNvSpPr/>
            <p:nvPr/>
          </p:nvSpPr>
          <p:spPr>
            <a:xfrm>
              <a:off x="10093142" y="4409153"/>
              <a:ext cx="246888" cy="246888"/>
            </a:xfrm>
            <a:prstGeom prst="rect">
              <a:avLst/>
            </a:prstGeom>
            <a:solidFill>
              <a:schemeClr val="bg1">
                <a:lumMod val="75000"/>
              </a:schemeClr>
            </a:solidFill>
            <a:ln w="6350">
              <a:solidFill>
                <a:srgbClr val="FFFFFF"/>
              </a:solidFill>
              <a:prstDash val="solid"/>
            </a:ln>
          </p:spPr>
        </p:sp>
        <p:sp>
          <p:nvSpPr>
            <p:cNvPr id="25" name="Shape 65">
              <a:extLst>
                <a:ext uri="{FF2B5EF4-FFF2-40B4-BE49-F238E27FC236}">
                  <a16:creationId xmlns:a16="http://schemas.microsoft.com/office/drawing/2014/main" id="{54EB8077-1D2A-BF6C-DD97-AC5BC186CD51}"/>
                </a:ext>
              </a:extLst>
            </p:cNvPr>
            <p:cNvSpPr/>
            <p:nvPr/>
          </p:nvSpPr>
          <p:spPr>
            <a:xfrm>
              <a:off x="10377611" y="4414964"/>
              <a:ext cx="246888" cy="246888"/>
            </a:xfrm>
            <a:prstGeom prst="rect">
              <a:avLst/>
            </a:prstGeom>
            <a:solidFill>
              <a:schemeClr val="bg1">
                <a:lumMod val="85000"/>
              </a:schemeClr>
            </a:solidFill>
            <a:ln w="6350">
              <a:solidFill>
                <a:srgbClr val="FFFFFF"/>
              </a:solidFill>
              <a:prstDash val="solid"/>
            </a:ln>
          </p:spPr>
        </p:sp>
        <p:sp>
          <p:nvSpPr>
            <p:cNvPr id="26" name="Shape 57">
              <a:extLst>
                <a:ext uri="{FF2B5EF4-FFF2-40B4-BE49-F238E27FC236}">
                  <a16:creationId xmlns:a16="http://schemas.microsoft.com/office/drawing/2014/main" id="{E69350EE-2F41-76C8-8509-C3764F04B24A}"/>
                </a:ext>
              </a:extLst>
            </p:cNvPr>
            <p:cNvSpPr/>
            <p:nvPr/>
          </p:nvSpPr>
          <p:spPr>
            <a:xfrm>
              <a:off x="10653772" y="4124085"/>
              <a:ext cx="246888" cy="246888"/>
            </a:xfrm>
            <a:prstGeom prst="rect">
              <a:avLst/>
            </a:prstGeom>
            <a:solidFill>
              <a:schemeClr val="bg1">
                <a:lumMod val="95000"/>
              </a:schemeClr>
            </a:solidFill>
            <a:ln w="6350">
              <a:solidFill>
                <a:srgbClr val="FFFFFF"/>
              </a:solidFill>
              <a:prstDash val="solid"/>
            </a:ln>
          </p:spPr>
        </p:sp>
        <p:sp>
          <p:nvSpPr>
            <p:cNvPr id="27" name="Shape 65">
              <a:extLst>
                <a:ext uri="{FF2B5EF4-FFF2-40B4-BE49-F238E27FC236}">
                  <a16:creationId xmlns:a16="http://schemas.microsoft.com/office/drawing/2014/main" id="{994CD9A7-0ED0-AB84-0905-CC74526469C7}"/>
                </a:ext>
              </a:extLst>
            </p:cNvPr>
            <p:cNvSpPr/>
            <p:nvPr/>
          </p:nvSpPr>
          <p:spPr>
            <a:xfrm>
              <a:off x="10652574" y="4413146"/>
              <a:ext cx="246888" cy="246888"/>
            </a:xfrm>
            <a:prstGeom prst="rect">
              <a:avLst/>
            </a:prstGeom>
            <a:solidFill>
              <a:schemeClr val="bg1">
                <a:lumMod val="95000"/>
              </a:schemeClr>
            </a:solidFill>
            <a:ln w="6350">
              <a:solidFill>
                <a:srgbClr val="FFFFFF"/>
              </a:solidFill>
              <a:prstDash val="solid"/>
            </a:ln>
          </p:spPr>
        </p:sp>
        <p:sp>
          <p:nvSpPr>
            <p:cNvPr id="29" name="TextBox 28">
              <a:extLst>
                <a:ext uri="{FF2B5EF4-FFF2-40B4-BE49-F238E27FC236}">
                  <a16:creationId xmlns:a16="http://schemas.microsoft.com/office/drawing/2014/main" id="{39839AB2-20F4-580F-8B72-766C8B75B945}"/>
                </a:ext>
              </a:extLst>
            </p:cNvPr>
            <p:cNvSpPr txBox="1"/>
            <p:nvPr/>
          </p:nvSpPr>
          <p:spPr>
            <a:xfrm>
              <a:off x="10198789" y="3601717"/>
              <a:ext cx="1401346" cy="369332"/>
            </a:xfrm>
            <a:prstGeom prst="rect">
              <a:avLst/>
            </a:prstGeom>
            <a:noFill/>
          </p:spPr>
          <p:txBody>
            <a:bodyPr wrap="none" rtlCol="0">
              <a:spAutoFit/>
            </a:bodyPr>
            <a:lstStyle/>
            <a:p>
              <a:r>
                <a:rPr lang="en-US" dirty="0">
                  <a:solidFill>
                    <a:srgbClr val="A855F8"/>
                  </a:solidFill>
                  <a:latin typeface="Ysabeau Light" pitchFamily="2" charset="0"/>
                  <a:ea typeface="Ysabeau Light" pitchFamily="2" charset="0"/>
                  <a:cs typeface="Ysabeau Light" pitchFamily="2" charset="0"/>
                </a:rPr>
                <a:t>q ~ gen(a, b)</a:t>
              </a:r>
            </a:p>
          </p:txBody>
        </p:sp>
      </p:grpSp>
    </p:spTree>
    <p:extLst>
      <p:ext uri="{BB962C8B-B14F-4D97-AF65-F5344CB8AC3E}">
        <p14:creationId xmlns:p14="http://schemas.microsoft.com/office/powerpoint/2010/main" val="25001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EAC57-8DDC-B7CF-4591-F8D5C68D8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1DA12-81D0-34AF-C902-AFD89540A0D3}"/>
              </a:ext>
            </a:extLst>
          </p:cNvPr>
          <p:cNvSpPr>
            <a:spLocks noGrp="1"/>
          </p:cNvSpPr>
          <p:nvPr>
            <p:ph type="title"/>
          </p:nvPr>
        </p:nvSpPr>
        <p:spPr>
          <a:xfrm>
            <a:off x="838200" y="365125"/>
            <a:ext cx="10885714" cy="1325563"/>
          </a:xfrm>
        </p:spPr>
        <p:txBody>
          <a:bodyPr>
            <a:normAutofit/>
          </a:bodyPr>
          <a:lstStyle/>
          <a:p>
            <a:r>
              <a:rPr lang="en-CA" dirty="0"/>
              <a:t>Sample, bound, certify, move on</a:t>
            </a:r>
            <a:endParaRPr lang="en-US" dirty="0"/>
          </a:p>
        </p:txBody>
      </p:sp>
      <p:sp>
        <p:nvSpPr>
          <p:cNvPr id="52" name="TextBox 51">
            <a:extLst>
              <a:ext uri="{FF2B5EF4-FFF2-40B4-BE49-F238E27FC236}">
                <a16:creationId xmlns:a16="http://schemas.microsoft.com/office/drawing/2014/main" id="{B531299B-3DF5-0E7F-F742-AFAEDCB3060A}"/>
              </a:ext>
            </a:extLst>
          </p:cNvPr>
          <p:cNvSpPr txBox="1"/>
          <p:nvPr/>
        </p:nvSpPr>
        <p:spPr>
          <a:xfrm>
            <a:off x="4549472" y="2112472"/>
            <a:ext cx="6800735" cy="400110"/>
          </a:xfrm>
          <a:prstGeom prst="rect">
            <a:avLst/>
          </a:prstGeom>
          <a:noFill/>
        </p:spPr>
        <p:txBody>
          <a:bodyPr wrap="square" rtlCol="0">
            <a:spAutoFit/>
          </a:bodyPr>
          <a:lstStyle/>
          <a:p>
            <a:r>
              <a:rPr lang="en-US" sz="2000" dirty="0">
                <a:latin typeface="Ysabeau" pitchFamily="2" charset="0"/>
                <a:ea typeface="Ysabeau" pitchFamily="2" charset="0"/>
                <a:cs typeface="Ysabeau" pitchFamily="2" charset="0"/>
              </a:rPr>
              <a:t>Sample questions from active regions, evaluate the model and </a:t>
            </a:r>
          </a:p>
        </p:txBody>
      </p:sp>
      <p:sp>
        <p:nvSpPr>
          <p:cNvPr id="53" name="TextBox 52">
            <a:extLst>
              <a:ext uri="{FF2B5EF4-FFF2-40B4-BE49-F238E27FC236}">
                <a16:creationId xmlns:a16="http://schemas.microsoft.com/office/drawing/2014/main" id="{74ED902C-65F4-0B4A-6EA3-39C57EB10462}"/>
              </a:ext>
            </a:extLst>
          </p:cNvPr>
          <p:cNvSpPr txBox="1"/>
          <p:nvPr/>
        </p:nvSpPr>
        <p:spPr>
          <a:xfrm>
            <a:off x="4825190" y="2835845"/>
            <a:ext cx="6224274" cy="400110"/>
          </a:xfrm>
          <a:prstGeom prst="rect">
            <a:avLst/>
          </a:prstGeom>
          <a:noFill/>
        </p:spPr>
        <p:txBody>
          <a:bodyPr wrap="square" rtlCol="0">
            <a:spAutoFit/>
          </a:bodyPr>
          <a:lstStyle/>
          <a:p>
            <a:r>
              <a:rPr lang="en-US" sz="2000" dirty="0">
                <a:latin typeface="Ysabeau" pitchFamily="2" charset="0"/>
                <a:ea typeface="Ysabeau" pitchFamily="2" charset="0"/>
                <a:cs typeface="Ysabeau" pitchFamily="2" charset="0"/>
              </a:rPr>
              <a:t>update 𝑢(𝑟) and confidence bounds [</a:t>
            </a:r>
            <a:r>
              <a:rPr lang="en-US" sz="2000" dirty="0" err="1">
                <a:latin typeface="Ysabeau" pitchFamily="2" charset="0"/>
                <a:ea typeface="Ysabeau" pitchFamily="2" charset="0"/>
                <a:cs typeface="Ysabeau" pitchFamily="2" charset="0"/>
              </a:rPr>
              <a:t>LCB</a:t>
            </a:r>
            <a:r>
              <a:rPr lang="en-US" sz="2000" baseline="-25000" dirty="0" err="1">
                <a:latin typeface="Ysabeau" pitchFamily="2" charset="0"/>
                <a:ea typeface="Ysabeau" pitchFamily="2" charset="0"/>
                <a:cs typeface="Ysabeau" pitchFamily="2" charset="0"/>
              </a:rPr>
              <a:t>r</a:t>
            </a:r>
            <a:r>
              <a:rPr lang="en-US" sz="2000" dirty="0">
                <a:latin typeface="Ysabeau" pitchFamily="2" charset="0"/>
                <a:ea typeface="Ysabeau" pitchFamily="2" charset="0"/>
                <a:cs typeface="Ysabeau" pitchFamily="2" charset="0"/>
              </a:rPr>
              <a:t>, </a:t>
            </a:r>
            <a:r>
              <a:rPr lang="en-US" sz="2000" dirty="0" err="1">
                <a:latin typeface="Ysabeau" pitchFamily="2" charset="0"/>
                <a:ea typeface="Ysabeau" pitchFamily="2" charset="0"/>
                <a:cs typeface="Ysabeau" pitchFamily="2" charset="0"/>
              </a:rPr>
              <a:t>UCB</a:t>
            </a:r>
            <a:r>
              <a:rPr lang="en-US" sz="2000" baseline="-25000" dirty="0" err="1">
                <a:latin typeface="Ysabeau" pitchFamily="2" charset="0"/>
                <a:ea typeface="Ysabeau" pitchFamily="2" charset="0"/>
                <a:cs typeface="Ysabeau" pitchFamily="2" charset="0"/>
              </a:rPr>
              <a:t>r</a:t>
            </a:r>
            <a:r>
              <a:rPr lang="en-US" sz="2000" dirty="0">
                <a:latin typeface="Ysabeau" pitchFamily="2" charset="0"/>
                <a:ea typeface="Ysabeau" pitchFamily="2" charset="0"/>
                <a:cs typeface="Ysabeau" pitchFamily="2"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D45246D-AE20-F02F-95C7-4E1FAA86030C}"/>
                  </a:ext>
                </a:extLst>
              </p:cNvPr>
              <p:cNvSpPr txBox="1"/>
              <p:nvPr/>
            </p:nvSpPr>
            <p:spPr>
              <a:xfrm>
                <a:off x="4581013" y="3884485"/>
                <a:ext cx="5876261" cy="400110"/>
              </a:xfrm>
              <a:prstGeom prst="rect">
                <a:avLst/>
              </a:prstGeom>
              <a:noFill/>
            </p:spPr>
            <p:txBody>
              <a:bodyPr wrap="square" rtlCol="0">
                <a:spAutoFit/>
              </a:bodyPr>
              <a:lstStyle/>
              <a:p>
                <a:r>
                  <a:rPr lang="en-US" sz="2000" dirty="0">
                    <a:latin typeface="Ysabeau" pitchFamily="2" charset="0"/>
                    <a:ea typeface="Ysabeau" pitchFamily="2" charset="0"/>
                    <a:cs typeface="Ysabeau" pitchFamily="2" charset="0"/>
                  </a:rPr>
                  <a:t>Certify region when </a:t>
                </a:r>
                <a:r>
                  <a:rPr lang="en-US" sz="2000" dirty="0" err="1">
                    <a:latin typeface="Ysabeau" pitchFamily="2" charset="0"/>
                    <a:ea typeface="Ysabeau" pitchFamily="2" charset="0"/>
                    <a:cs typeface="Ysabeau" pitchFamily="2" charset="0"/>
                  </a:rPr>
                  <a:t>LCB</a:t>
                </a:r>
                <a:r>
                  <a:rPr lang="en-US" sz="2000" baseline="-25000" dirty="0" err="1">
                    <a:latin typeface="Ysabeau" pitchFamily="2" charset="0"/>
                    <a:ea typeface="Ysabeau" pitchFamily="2" charset="0"/>
                    <a:cs typeface="Ysabeau" pitchFamily="2" charset="0"/>
                  </a:rPr>
                  <a:t>r</a:t>
                </a:r>
                <a:r>
                  <a:rPr lang="en-US" sz="2000" dirty="0">
                    <a:latin typeface="Ysabeau" pitchFamily="2" charset="0"/>
                    <a:ea typeface="Ysabeau" pitchFamily="2" charset="0"/>
                    <a:cs typeface="Ysabeau" pitchFamily="2" charset="0"/>
                  </a:rPr>
                  <a:t> is above </a:t>
                </a:r>
                <a14:m>
                  <m:oMath xmlns:m="http://schemas.openxmlformats.org/officeDocument/2006/math">
                    <m:r>
                      <a:rPr lang="en-CA" sz="2000" i="1">
                        <a:latin typeface="Cambria Math" panose="02040503050406030204" pitchFamily="18" charset="0"/>
                        <a:ea typeface="Ysabeau" pitchFamily="2" charset="0"/>
                        <a:cs typeface="Ysabeau" pitchFamily="2" charset="0"/>
                      </a:rPr>
                      <m:t>𝜏</m:t>
                    </m:r>
                  </m:oMath>
                </a14:m>
                <a:r>
                  <a:rPr lang="en-US" sz="2000" dirty="0">
                    <a:latin typeface="Ysabeau" pitchFamily="2" charset="0"/>
                    <a:ea typeface="Ysabeau" pitchFamily="2" charset="0"/>
                    <a:cs typeface="Ysabeau" pitchFamily="2" charset="0"/>
                  </a:rPr>
                  <a:t>,</a:t>
                </a:r>
                <a:endParaRPr lang="en-US" sz="2000" dirty="0"/>
              </a:p>
            </p:txBody>
          </p:sp>
        </mc:Choice>
        <mc:Fallback xmlns="">
          <p:sp>
            <p:nvSpPr>
              <p:cNvPr id="54" name="TextBox 53">
                <a:extLst>
                  <a:ext uri="{FF2B5EF4-FFF2-40B4-BE49-F238E27FC236}">
                    <a16:creationId xmlns:a16="http://schemas.microsoft.com/office/drawing/2014/main" id="{AD45246D-AE20-F02F-95C7-4E1FAA86030C}"/>
                  </a:ext>
                </a:extLst>
              </p:cNvPr>
              <p:cNvSpPr txBox="1">
                <a:spLocks noRot="1" noChangeAspect="1" noMove="1" noResize="1" noEditPoints="1" noAdjustHandles="1" noChangeArrowheads="1" noChangeShapeType="1" noTextEdit="1"/>
              </p:cNvSpPr>
              <p:nvPr/>
            </p:nvSpPr>
            <p:spPr>
              <a:xfrm>
                <a:off x="4581013" y="3884485"/>
                <a:ext cx="5876261" cy="400110"/>
              </a:xfrm>
              <a:prstGeom prst="rect">
                <a:avLst/>
              </a:prstGeom>
              <a:blipFill>
                <a:blip r:embed="rId3"/>
                <a:stretch>
                  <a:fillRect l="-1078" t="-6061" b="-24242"/>
                </a:stretch>
              </a:blipFill>
            </p:spPr>
            <p:txBody>
              <a:bodyPr/>
              <a:lstStyle/>
              <a:p>
                <a:r>
                  <a:rPr lang="en-US">
                    <a:noFill/>
                  </a:rPr>
                  <a:t> </a:t>
                </a:r>
              </a:p>
            </p:txBody>
          </p:sp>
        </mc:Fallback>
      </mc:AlternateContent>
      <p:sp>
        <p:nvSpPr>
          <p:cNvPr id="93" name="TextBox 92">
            <a:extLst>
              <a:ext uri="{FF2B5EF4-FFF2-40B4-BE49-F238E27FC236}">
                <a16:creationId xmlns:a16="http://schemas.microsoft.com/office/drawing/2014/main" id="{856E6936-0C03-1211-2CCB-12F960E6B9CD}"/>
              </a:ext>
            </a:extLst>
          </p:cNvPr>
          <p:cNvSpPr txBox="1"/>
          <p:nvPr/>
        </p:nvSpPr>
        <p:spPr>
          <a:xfrm>
            <a:off x="2831443" y="5843616"/>
            <a:ext cx="6529114" cy="646331"/>
          </a:xfrm>
          <a:prstGeom prst="rect">
            <a:avLst/>
          </a:prstGeom>
          <a:solidFill>
            <a:srgbClr val="FFF7F4"/>
          </a:solidFill>
        </p:spPr>
        <p:txBody>
          <a:bodyPr wrap="square" rtlCol="0">
            <a:spAutoFit/>
          </a:bodyPr>
          <a:lstStyle/>
          <a:p>
            <a:pPr algn="ctr"/>
            <a:r>
              <a:rPr lang="en-US" dirty="0">
                <a:latin typeface="Ysabeau Medium" pitchFamily="2" charset="0"/>
                <a:ea typeface="Ysabeau Medium" pitchFamily="2" charset="0"/>
                <a:cs typeface="Ysabeau Medium" pitchFamily="2" charset="0"/>
              </a:rPr>
              <a:t>Efficiency comes from stopping early: </a:t>
            </a:r>
          </a:p>
          <a:p>
            <a:pPr algn="ctr"/>
            <a:r>
              <a:rPr lang="en-US" dirty="0">
                <a:latin typeface="Ysabeau Medium" pitchFamily="2" charset="0"/>
                <a:ea typeface="Ysabeau Medium" pitchFamily="2" charset="0"/>
                <a:cs typeface="Ysabeau Medium" pitchFamily="2" charset="0"/>
              </a:rPr>
              <a:t>certified and unpromising regions stop consuming budget.</a:t>
            </a:r>
            <a:endParaRPr lang="en-US" dirty="0"/>
          </a:p>
        </p:txBody>
      </p:sp>
      <p:sp>
        <p:nvSpPr>
          <p:cNvPr id="94" name="Rounded Rectangle 93">
            <a:extLst>
              <a:ext uri="{FF2B5EF4-FFF2-40B4-BE49-F238E27FC236}">
                <a16:creationId xmlns:a16="http://schemas.microsoft.com/office/drawing/2014/main" id="{066C3F97-0554-7891-9BE8-823A358E71A1}"/>
              </a:ext>
            </a:extLst>
          </p:cNvPr>
          <p:cNvSpPr>
            <a:spLocks noChangeAspect="1"/>
          </p:cNvSpPr>
          <p:nvPr/>
        </p:nvSpPr>
        <p:spPr>
          <a:xfrm>
            <a:off x="1178578" y="2979260"/>
            <a:ext cx="424160" cy="424910"/>
          </a:xfrm>
          <a:prstGeom prst="roundRect">
            <a:avLst>
              <a:gd name="adj" fmla="val 5324"/>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A5689220-2458-A2DE-9EAE-4ECDB638639B}"/>
              </a:ext>
            </a:extLst>
          </p:cNvPr>
          <p:cNvSpPr>
            <a:spLocks noChangeAspect="1"/>
          </p:cNvSpPr>
          <p:nvPr/>
        </p:nvSpPr>
        <p:spPr>
          <a:xfrm>
            <a:off x="1178577" y="3723622"/>
            <a:ext cx="424161" cy="424910"/>
          </a:xfrm>
          <a:prstGeom prst="roundRect">
            <a:avLst>
              <a:gd name="adj" fmla="val 5324"/>
            </a:avLst>
          </a:prstGeom>
          <a:noFill/>
          <a:ln w="28575">
            <a:solidFill>
              <a:srgbClr val="A855F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855F8"/>
              </a:solidFill>
            </a:endParaRPr>
          </a:p>
        </p:txBody>
      </p:sp>
      <p:sp>
        <p:nvSpPr>
          <p:cNvPr id="96" name="Shape 23">
            <a:extLst>
              <a:ext uri="{FF2B5EF4-FFF2-40B4-BE49-F238E27FC236}">
                <a16:creationId xmlns:a16="http://schemas.microsoft.com/office/drawing/2014/main" id="{E084AEE7-0525-2E23-16FC-29B2B9820F50}"/>
              </a:ext>
            </a:extLst>
          </p:cNvPr>
          <p:cNvSpPr/>
          <p:nvPr/>
        </p:nvSpPr>
        <p:spPr>
          <a:xfrm>
            <a:off x="1267213" y="3063546"/>
            <a:ext cx="246888" cy="246888"/>
          </a:xfrm>
          <a:prstGeom prst="rect">
            <a:avLst/>
          </a:prstGeom>
          <a:solidFill>
            <a:schemeClr val="bg2">
              <a:lumMod val="50000"/>
            </a:schemeClr>
          </a:solidFill>
          <a:ln w="6350">
            <a:solidFill>
              <a:srgbClr val="FFFFFF"/>
            </a:solidFill>
            <a:prstDash val="solid"/>
          </a:ln>
        </p:spPr>
      </p:sp>
      <p:sp>
        <p:nvSpPr>
          <p:cNvPr id="97" name="Shape 56">
            <a:extLst>
              <a:ext uri="{FF2B5EF4-FFF2-40B4-BE49-F238E27FC236}">
                <a16:creationId xmlns:a16="http://schemas.microsoft.com/office/drawing/2014/main" id="{B3CD0031-643B-B50B-5ECD-37E41FF91C1E}"/>
              </a:ext>
            </a:extLst>
          </p:cNvPr>
          <p:cNvSpPr/>
          <p:nvPr/>
        </p:nvSpPr>
        <p:spPr>
          <a:xfrm>
            <a:off x="1267213" y="3812633"/>
            <a:ext cx="246888" cy="246888"/>
          </a:xfrm>
          <a:prstGeom prst="rect">
            <a:avLst/>
          </a:prstGeom>
          <a:solidFill>
            <a:schemeClr val="bg2">
              <a:lumMod val="50000"/>
            </a:schemeClr>
          </a:solidFill>
          <a:ln w="6350">
            <a:solidFill>
              <a:srgbClr val="FFFFFF"/>
            </a:solidFill>
            <a:prstDash val="solid"/>
          </a:ln>
        </p:spPr>
      </p:sp>
      <p:cxnSp>
        <p:nvCxnSpPr>
          <p:cNvPr id="99" name="Straight Connector 98">
            <a:extLst>
              <a:ext uri="{FF2B5EF4-FFF2-40B4-BE49-F238E27FC236}">
                <a16:creationId xmlns:a16="http://schemas.microsoft.com/office/drawing/2014/main" id="{14380C2B-81FF-0940-A8D3-01372BAD158D}"/>
              </a:ext>
            </a:extLst>
          </p:cNvPr>
          <p:cNvCxnSpPr>
            <a:cxnSpLocks/>
          </p:cNvCxnSpPr>
          <p:nvPr/>
        </p:nvCxnSpPr>
        <p:spPr>
          <a:xfrm>
            <a:off x="2719615" y="3191270"/>
            <a:ext cx="736904" cy="0"/>
          </a:xfrm>
          <a:prstGeom prst="line">
            <a:avLst/>
          </a:prstGeom>
          <a:ln w="28575">
            <a:solidFill>
              <a:srgbClr val="3970B9"/>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1B5FC61-5E8E-D196-4EFB-64C088E0691A}"/>
              </a:ext>
            </a:extLst>
          </p:cNvPr>
          <p:cNvCxnSpPr>
            <a:cxnSpLocks/>
          </p:cNvCxnSpPr>
          <p:nvPr/>
        </p:nvCxnSpPr>
        <p:spPr>
          <a:xfrm>
            <a:off x="3248697" y="1944899"/>
            <a:ext cx="0" cy="343306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4F0880AC-0BBF-F001-F88A-3B39F3D422E5}"/>
              </a:ext>
            </a:extLst>
          </p:cNvPr>
          <p:cNvSpPr>
            <a:spLocks noChangeAspect="1"/>
          </p:cNvSpPr>
          <p:nvPr/>
        </p:nvSpPr>
        <p:spPr>
          <a:xfrm>
            <a:off x="2979753" y="3138148"/>
            <a:ext cx="106244" cy="106244"/>
          </a:xfrm>
          <a:prstGeom prst="ellipse">
            <a:avLst/>
          </a:prstGeom>
          <a:solidFill>
            <a:srgbClr val="39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8EEE5ADB-6A39-6B36-0101-0DEA084D5550}"/>
              </a:ext>
            </a:extLst>
          </p:cNvPr>
          <p:cNvCxnSpPr>
            <a:cxnSpLocks/>
          </p:cNvCxnSpPr>
          <p:nvPr/>
        </p:nvCxnSpPr>
        <p:spPr>
          <a:xfrm flipV="1">
            <a:off x="3368551" y="3939320"/>
            <a:ext cx="611055" cy="0"/>
          </a:xfrm>
          <a:prstGeom prst="line">
            <a:avLst/>
          </a:prstGeom>
          <a:ln w="28575">
            <a:solidFill>
              <a:srgbClr val="A855F8"/>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F2373211-B3A8-00A8-436E-9D0456B3F418}"/>
              </a:ext>
            </a:extLst>
          </p:cNvPr>
          <p:cNvSpPr>
            <a:spLocks noChangeAspect="1"/>
          </p:cNvSpPr>
          <p:nvPr/>
        </p:nvSpPr>
        <p:spPr>
          <a:xfrm>
            <a:off x="3734595" y="3882232"/>
            <a:ext cx="115200" cy="115200"/>
          </a:xfrm>
          <a:prstGeom prst="ellipse">
            <a:avLst/>
          </a:prstGeom>
          <a:solidFill>
            <a:srgbClr val="A85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9D512F42-175A-1623-68D1-E8ECCA9793B1}"/>
              </a:ext>
            </a:extLst>
          </p:cNvPr>
          <p:cNvCxnSpPr>
            <a:cxnSpLocks/>
          </p:cNvCxnSpPr>
          <p:nvPr/>
        </p:nvCxnSpPr>
        <p:spPr>
          <a:xfrm>
            <a:off x="1814205" y="4676350"/>
            <a:ext cx="50320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2F0DD8A1-0AE3-CF5D-9693-505BB0DCF286}"/>
              </a:ext>
            </a:extLst>
          </p:cNvPr>
          <p:cNvSpPr>
            <a:spLocks noChangeAspect="1"/>
          </p:cNvSpPr>
          <p:nvPr/>
        </p:nvSpPr>
        <p:spPr>
          <a:xfrm>
            <a:off x="1949512" y="4618750"/>
            <a:ext cx="115200" cy="1152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a:extLst>
              <a:ext uri="{FF2B5EF4-FFF2-40B4-BE49-F238E27FC236}">
                <a16:creationId xmlns:a16="http://schemas.microsoft.com/office/drawing/2014/main" id="{AFCB1079-3EF5-F1CA-D9C3-F96030B40108}"/>
              </a:ext>
            </a:extLst>
          </p:cNvPr>
          <p:cNvSpPr>
            <a:spLocks noChangeAspect="1"/>
          </p:cNvSpPr>
          <p:nvPr/>
        </p:nvSpPr>
        <p:spPr>
          <a:xfrm>
            <a:off x="1188604" y="4483294"/>
            <a:ext cx="424161" cy="424910"/>
          </a:xfrm>
          <a:prstGeom prst="roundRect">
            <a:avLst>
              <a:gd name="adj" fmla="val 5324"/>
            </a:avLst>
          </a:prstGeom>
          <a:noFill/>
          <a:ln w="28575">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855F8"/>
              </a:solidFill>
            </a:endParaRPr>
          </a:p>
        </p:txBody>
      </p:sp>
      <p:sp>
        <p:nvSpPr>
          <p:cNvPr id="117" name="Shape 56">
            <a:extLst>
              <a:ext uri="{FF2B5EF4-FFF2-40B4-BE49-F238E27FC236}">
                <a16:creationId xmlns:a16="http://schemas.microsoft.com/office/drawing/2014/main" id="{F8DA450B-297F-78BA-DB74-FF9AFB4CD253}"/>
              </a:ext>
            </a:extLst>
          </p:cNvPr>
          <p:cNvSpPr/>
          <p:nvPr/>
        </p:nvSpPr>
        <p:spPr>
          <a:xfrm>
            <a:off x="1277240" y="4572305"/>
            <a:ext cx="246888" cy="246888"/>
          </a:xfrm>
          <a:prstGeom prst="rect">
            <a:avLst/>
          </a:prstGeom>
          <a:solidFill>
            <a:schemeClr val="bg2">
              <a:lumMod val="50000"/>
            </a:schemeClr>
          </a:solidFill>
          <a:ln w="6350">
            <a:solidFill>
              <a:srgbClr val="FFFFFF"/>
            </a:solidFill>
            <a:prstDash val="solid"/>
          </a:ln>
        </p:spPr>
      </p:sp>
      <p:cxnSp>
        <p:nvCxnSpPr>
          <p:cNvPr id="120" name="Curved Connector 119">
            <a:extLst>
              <a:ext uri="{FF2B5EF4-FFF2-40B4-BE49-F238E27FC236}">
                <a16:creationId xmlns:a16="http://schemas.microsoft.com/office/drawing/2014/main" id="{D351DC36-2EA0-3F15-D8A9-3A8CA0AB6737}"/>
              </a:ext>
            </a:extLst>
          </p:cNvPr>
          <p:cNvCxnSpPr>
            <a:cxnSpLocks/>
            <a:stCxn id="191" idx="1"/>
            <a:endCxn id="94" idx="0"/>
          </p:cNvCxnSpPr>
          <p:nvPr/>
        </p:nvCxnSpPr>
        <p:spPr>
          <a:xfrm rot="5400000">
            <a:off x="2807278" y="1120619"/>
            <a:ext cx="442022" cy="3275261"/>
          </a:xfrm>
          <a:prstGeom prst="curvedConnector3">
            <a:avLst>
              <a:gd name="adj1" fmla="val 50000"/>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Curved Connector 125">
            <a:extLst>
              <a:ext uri="{FF2B5EF4-FFF2-40B4-BE49-F238E27FC236}">
                <a16:creationId xmlns:a16="http://schemas.microsoft.com/office/drawing/2014/main" id="{F9E5E618-9F2F-B9DD-A43D-661A5FD32126}"/>
              </a:ext>
            </a:extLst>
          </p:cNvPr>
          <p:cNvCxnSpPr>
            <a:cxnSpLocks/>
            <a:stCxn id="201" idx="3"/>
            <a:endCxn id="129" idx="7"/>
          </p:cNvCxnSpPr>
          <p:nvPr/>
        </p:nvCxnSpPr>
        <p:spPr>
          <a:xfrm rot="16200000" flipH="1" flipV="1">
            <a:off x="5104755" y="2140344"/>
            <a:ext cx="75684" cy="3488283"/>
          </a:xfrm>
          <a:prstGeom prst="curvedConnector3">
            <a:avLst>
              <a:gd name="adj1" fmla="val -414230"/>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BB2F9E7C-E5B9-A7F4-DDD5-5D9A846ECE2F}"/>
              </a:ext>
            </a:extLst>
          </p:cNvPr>
          <p:cNvSpPr>
            <a:spLocks noChangeAspect="1"/>
          </p:cNvSpPr>
          <p:nvPr/>
        </p:nvSpPr>
        <p:spPr>
          <a:xfrm>
            <a:off x="3300126" y="3905457"/>
            <a:ext cx="115200" cy="1152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47CFD071-1A30-77F8-7FC7-4319D776BB9D}"/>
              </a:ext>
            </a:extLst>
          </p:cNvPr>
          <p:cNvSpPr txBox="1"/>
          <p:nvPr/>
        </p:nvSpPr>
        <p:spPr>
          <a:xfrm>
            <a:off x="4870900" y="4560099"/>
            <a:ext cx="6132494" cy="400110"/>
          </a:xfrm>
          <a:prstGeom prst="rect">
            <a:avLst/>
          </a:prstGeom>
          <a:noFill/>
        </p:spPr>
        <p:txBody>
          <a:bodyPr wrap="square" rtlCol="0">
            <a:spAutoFit/>
          </a:bodyPr>
          <a:lstStyle/>
          <a:p>
            <a:r>
              <a:rPr lang="en-US" sz="2000" dirty="0">
                <a:latin typeface="Ysabeau" pitchFamily="2" charset="0"/>
                <a:ea typeface="Ysabeau" pitchFamily="2" charset="0"/>
                <a:cs typeface="Ysabeau" pitchFamily="2" charset="0"/>
              </a:rPr>
              <a:t>remove it from the active set, and move to new regions.</a:t>
            </a:r>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65C15804-0DCC-2D6D-FBAD-F4CF550E9FAC}"/>
                  </a:ext>
                </a:extLst>
              </p:cNvPr>
              <p:cNvSpPr txBox="1"/>
              <p:nvPr/>
            </p:nvSpPr>
            <p:spPr>
              <a:xfrm>
                <a:off x="2935266" y="5334954"/>
                <a:ext cx="6351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1800" b="0" i="1" smtClean="0">
                          <a:solidFill>
                            <a:schemeClr val="tx1"/>
                          </a:solidFill>
                          <a:latin typeface="Cambria Math" panose="02040503050406030204" pitchFamily="18" charset="0"/>
                          <a:ea typeface="Ysabeau" pitchFamily="2" charset="0"/>
                          <a:cs typeface="Ysabeau" pitchFamily="2" charset="0"/>
                        </a:rPr>
                        <m:t>𝜏</m:t>
                      </m:r>
                    </m:oMath>
                  </m:oMathPara>
                </a14:m>
                <a:endParaRPr lang="en-US" dirty="0">
                  <a:solidFill>
                    <a:schemeClr val="tx1"/>
                  </a:solidFill>
                </a:endParaRPr>
              </a:p>
            </p:txBody>
          </p:sp>
        </mc:Choice>
        <mc:Fallback xmlns="">
          <p:sp>
            <p:nvSpPr>
              <p:cNvPr id="145" name="TextBox 144">
                <a:extLst>
                  <a:ext uri="{FF2B5EF4-FFF2-40B4-BE49-F238E27FC236}">
                    <a16:creationId xmlns:a16="http://schemas.microsoft.com/office/drawing/2014/main" id="{65C15804-0DCC-2D6D-FBAD-F4CF550E9FAC}"/>
                  </a:ext>
                </a:extLst>
              </p:cNvPr>
              <p:cNvSpPr txBox="1">
                <a:spLocks noRot="1" noChangeAspect="1" noMove="1" noResize="1" noEditPoints="1" noAdjustHandles="1" noChangeArrowheads="1" noChangeShapeType="1" noTextEdit="1"/>
              </p:cNvSpPr>
              <p:nvPr/>
            </p:nvSpPr>
            <p:spPr>
              <a:xfrm>
                <a:off x="2935266" y="5334954"/>
                <a:ext cx="635109" cy="369332"/>
              </a:xfrm>
              <a:prstGeom prst="rect">
                <a:avLst/>
              </a:prstGeom>
              <a:blipFill>
                <a:blip r:embed="rId4"/>
                <a:stretch>
                  <a:fillRect/>
                </a:stretch>
              </a:blipFill>
            </p:spPr>
            <p:txBody>
              <a:bodyPr/>
              <a:lstStyle/>
              <a:p>
                <a:r>
                  <a:rPr lang="en-US">
                    <a:noFill/>
                  </a:rPr>
                  <a:t> </a:t>
                </a:r>
              </a:p>
            </p:txBody>
          </p:sp>
        </mc:Fallback>
      </mc:AlternateContent>
      <p:cxnSp>
        <p:nvCxnSpPr>
          <p:cNvPr id="146" name="Straight Connector 145">
            <a:extLst>
              <a:ext uri="{FF2B5EF4-FFF2-40B4-BE49-F238E27FC236}">
                <a16:creationId xmlns:a16="http://schemas.microsoft.com/office/drawing/2014/main" id="{F5196B61-03A2-CF22-A3CA-BFB0AF120745}"/>
              </a:ext>
            </a:extLst>
          </p:cNvPr>
          <p:cNvCxnSpPr>
            <a:cxnSpLocks/>
          </p:cNvCxnSpPr>
          <p:nvPr/>
        </p:nvCxnSpPr>
        <p:spPr>
          <a:xfrm flipH="1">
            <a:off x="1696327" y="5144504"/>
            <a:ext cx="2498128"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41592D-6FA4-8D77-1A64-06CE5E4BF865}"/>
              </a:ext>
            </a:extLst>
          </p:cNvPr>
          <p:cNvCxnSpPr>
            <a:cxnSpLocks/>
          </p:cNvCxnSpPr>
          <p:nvPr/>
        </p:nvCxnSpPr>
        <p:spPr>
          <a:xfrm>
            <a:off x="1766263" y="2157333"/>
            <a:ext cx="0" cy="305696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8" name="Rounded Rectangle 167">
            <a:extLst>
              <a:ext uri="{FF2B5EF4-FFF2-40B4-BE49-F238E27FC236}">
                <a16:creationId xmlns:a16="http://schemas.microsoft.com/office/drawing/2014/main" id="{8A95483E-690A-65C8-2CA0-74CD8BF4B052}"/>
              </a:ext>
            </a:extLst>
          </p:cNvPr>
          <p:cNvSpPr>
            <a:spLocks noChangeAspect="1"/>
          </p:cNvSpPr>
          <p:nvPr/>
        </p:nvSpPr>
        <p:spPr>
          <a:xfrm>
            <a:off x="1176828" y="2220625"/>
            <a:ext cx="424160" cy="424910"/>
          </a:xfrm>
          <a:prstGeom prst="roundRect">
            <a:avLst>
              <a:gd name="adj" fmla="val 5324"/>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Shape 23">
            <a:extLst>
              <a:ext uri="{FF2B5EF4-FFF2-40B4-BE49-F238E27FC236}">
                <a16:creationId xmlns:a16="http://schemas.microsoft.com/office/drawing/2014/main" id="{58866935-A2B1-F994-E2B3-64281C2C0F74}"/>
              </a:ext>
            </a:extLst>
          </p:cNvPr>
          <p:cNvSpPr/>
          <p:nvPr/>
        </p:nvSpPr>
        <p:spPr>
          <a:xfrm>
            <a:off x="1265463" y="2304911"/>
            <a:ext cx="246888" cy="246888"/>
          </a:xfrm>
          <a:prstGeom prst="rect">
            <a:avLst/>
          </a:prstGeom>
          <a:solidFill>
            <a:schemeClr val="bg2">
              <a:lumMod val="50000"/>
            </a:schemeClr>
          </a:solidFill>
          <a:ln w="6350">
            <a:solidFill>
              <a:srgbClr val="FFFFFF"/>
            </a:solidFill>
            <a:prstDash val="solid"/>
          </a:ln>
        </p:spPr>
      </p:sp>
      <p:cxnSp>
        <p:nvCxnSpPr>
          <p:cNvPr id="170" name="Straight Connector 169">
            <a:extLst>
              <a:ext uri="{FF2B5EF4-FFF2-40B4-BE49-F238E27FC236}">
                <a16:creationId xmlns:a16="http://schemas.microsoft.com/office/drawing/2014/main" id="{3A7D1224-DFE8-49F8-AA02-82FB0A3A2307}"/>
              </a:ext>
            </a:extLst>
          </p:cNvPr>
          <p:cNvCxnSpPr>
            <a:cxnSpLocks/>
          </p:cNvCxnSpPr>
          <p:nvPr/>
        </p:nvCxnSpPr>
        <p:spPr>
          <a:xfrm>
            <a:off x="2935266" y="2432635"/>
            <a:ext cx="79932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041A5F92-0960-D240-9CFB-80AE9A70884A}"/>
              </a:ext>
            </a:extLst>
          </p:cNvPr>
          <p:cNvSpPr>
            <a:spLocks noChangeAspect="1"/>
          </p:cNvSpPr>
          <p:nvPr/>
        </p:nvSpPr>
        <p:spPr>
          <a:xfrm>
            <a:off x="3383252" y="2379513"/>
            <a:ext cx="106244" cy="10624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Curved Connector 183">
            <a:extLst>
              <a:ext uri="{FF2B5EF4-FFF2-40B4-BE49-F238E27FC236}">
                <a16:creationId xmlns:a16="http://schemas.microsoft.com/office/drawing/2014/main" id="{1C98BD2A-FFC0-9045-E971-3EB78D60682E}"/>
              </a:ext>
            </a:extLst>
          </p:cNvPr>
          <p:cNvCxnSpPr>
            <a:cxnSpLocks/>
            <a:stCxn id="191" idx="3"/>
            <a:endCxn id="168" idx="0"/>
          </p:cNvCxnSpPr>
          <p:nvPr/>
        </p:nvCxnSpPr>
        <p:spPr>
          <a:xfrm rot="16200000" flipH="1" flipV="1">
            <a:off x="2980739" y="535444"/>
            <a:ext cx="93350" cy="3277011"/>
          </a:xfrm>
          <a:prstGeom prst="curvedConnector3">
            <a:avLst>
              <a:gd name="adj1" fmla="val -335839"/>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27E0FDCD-153A-7CB3-F75B-2F1A566CA2C5}"/>
              </a:ext>
            </a:extLst>
          </p:cNvPr>
          <p:cNvSpPr>
            <a:spLocks noChangeAspect="1"/>
          </p:cNvSpPr>
          <p:nvPr/>
        </p:nvSpPr>
        <p:spPr>
          <a:xfrm flipV="1">
            <a:off x="4581013" y="2042369"/>
            <a:ext cx="579775" cy="57977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7CB6A641-F48D-BE44-E13E-9B2411070486}"/>
              </a:ext>
            </a:extLst>
          </p:cNvPr>
          <p:cNvSpPr>
            <a:spLocks noChangeAspect="1"/>
          </p:cNvSpPr>
          <p:nvPr/>
        </p:nvSpPr>
        <p:spPr>
          <a:xfrm flipV="1">
            <a:off x="6801832" y="3761738"/>
            <a:ext cx="579775" cy="57977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Curved Connector 212">
            <a:extLst>
              <a:ext uri="{FF2B5EF4-FFF2-40B4-BE49-F238E27FC236}">
                <a16:creationId xmlns:a16="http://schemas.microsoft.com/office/drawing/2014/main" id="{52078A99-607F-C00A-5512-DA4B180403E8}"/>
              </a:ext>
            </a:extLst>
          </p:cNvPr>
          <p:cNvCxnSpPr>
            <a:cxnSpLocks/>
            <a:stCxn id="214" idx="1"/>
            <a:endCxn id="171" idx="4"/>
          </p:cNvCxnSpPr>
          <p:nvPr/>
        </p:nvCxnSpPr>
        <p:spPr>
          <a:xfrm rot="5400000" flipH="1">
            <a:off x="4194743" y="1727388"/>
            <a:ext cx="776587" cy="2293326"/>
          </a:xfrm>
          <a:prstGeom prst="curvedConnector3">
            <a:avLst>
              <a:gd name="adj1" fmla="val -40370"/>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5CA91518-BEEF-77AF-2FA2-6FA82DCE0E31}"/>
              </a:ext>
            </a:extLst>
          </p:cNvPr>
          <p:cNvSpPr>
            <a:spLocks noChangeAspect="1"/>
          </p:cNvSpPr>
          <p:nvPr/>
        </p:nvSpPr>
        <p:spPr>
          <a:xfrm flipV="1">
            <a:off x="5644794" y="2767475"/>
            <a:ext cx="579775" cy="57977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a:extLst>
              <a:ext uri="{FF2B5EF4-FFF2-40B4-BE49-F238E27FC236}">
                <a16:creationId xmlns:a16="http://schemas.microsoft.com/office/drawing/2014/main" id="{496C45FC-E581-24BE-C856-09A029AFE764}"/>
              </a:ext>
            </a:extLst>
          </p:cNvPr>
          <p:cNvSpPr>
            <a:spLocks noChangeAspect="1"/>
          </p:cNvSpPr>
          <p:nvPr/>
        </p:nvSpPr>
        <p:spPr>
          <a:xfrm>
            <a:off x="1181864" y="3723622"/>
            <a:ext cx="424161" cy="424910"/>
          </a:xfrm>
          <a:prstGeom prst="roundRect">
            <a:avLst>
              <a:gd name="adj" fmla="val 5324"/>
            </a:avLst>
          </a:prstGeom>
          <a:noFill/>
          <a:ln w="2857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855F8"/>
              </a:solidFill>
            </a:endParaRPr>
          </a:p>
        </p:txBody>
      </p:sp>
      <p:sp>
        <p:nvSpPr>
          <p:cNvPr id="237" name="Shape 56">
            <a:extLst>
              <a:ext uri="{FF2B5EF4-FFF2-40B4-BE49-F238E27FC236}">
                <a16:creationId xmlns:a16="http://schemas.microsoft.com/office/drawing/2014/main" id="{C24FE7A8-9A0B-470A-1CF4-34C80ED09C31}"/>
              </a:ext>
            </a:extLst>
          </p:cNvPr>
          <p:cNvSpPr/>
          <p:nvPr/>
        </p:nvSpPr>
        <p:spPr>
          <a:xfrm>
            <a:off x="1270500" y="3812633"/>
            <a:ext cx="246888" cy="246888"/>
          </a:xfrm>
          <a:prstGeom prst="rect">
            <a:avLst/>
          </a:prstGeom>
          <a:solidFill>
            <a:schemeClr val="bg2">
              <a:lumMod val="50000"/>
            </a:schemeClr>
          </a:solidFill>
          <a:ln w="6350">
            <a:solidFill>
              <a:srgbClr val="FFFFFF"/>
            </a:solidFill>
            <a:prstDash val="solid"/>
          </a:ln>
        </p:spPr>
      </p:sp>
      <p:cxnSp>
        <p:nvCxnSpPr>
          <p:cNvPr id="238" name="Straight Connector 237">
            <a:extLst>
              <a:ext uri="{FF2B5EF4-FFF2-40B4-BE49-F238E27FC236}">
                <a16:creationId xmlns:a16="http://schemas.microsoft.com/office/drawing/2014/main" id="{65A28086-E83F-5872-C59B-ADD033302CE5}"/>
              </a:ext>
            </a:extLst>
          </p:cNvPr>
          <p:cNvCxnSpPr>
            <a:cxnSpLocks/>
          </p:cNvCxnSpPr>
          <p:nvPr/>
        </p:nvCxnSpPr>
        <p:spPr>
          <a:xfrm>
            <a:off x="1947487" y="3940766"/>
            <a:ext cx="203420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E12E2E8E-244E-FB1A-77BF-2F5E99D1201E}"/>
              </a:ext>
            </a:extLst>
          </p:cNvPr>
          <p:cNvSpPr>
            <a:spLocks noChangeAspect="1"/>
          </p:cNvSpPr>
          <p:nvPr/>
        </p:nvSpPr>
        <p:spPr>
          <a:xfrm>
            <a:off x="3617370" y="3883166"/>
            <a:ext cx="115200" cy="1152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2449D73B-64D2-99CB-A733-D856F530BD14}"/>
              </a:ext>
            </a:extLst>
          </p:cNvPr>
          <p:cNvSpPr>
            <a:spLocks noChangeAspect="1"/>
          </p:cNvSpPr>
          <p:nvPr/>
        </p:nvSpPr>
        <p:spPr>
          <a:xfrm>
            <a:off x="3059148" y="3905457"/>
            <a:ext cx="115200" cy="1152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8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4"/>
                                        </p:tgtEl>
                                        <p:attrNameLst>
                                          <p:attrName>style.visibility</p:attrName>
                                        </p:attrNameLst>
                                      </p:cBhvr>
                                      <p:to>
                                        <p:strVal val="hidden"/>
                                      </p:to>
                                    </p:set>
                                  </p:childTnLst>
                                </p:cTn>
                              </p:par>
                              <p:par>
                                <p:cTn id="17" presetID="6" presetClass="emph" presetSubtype="0" fill="hold" nodeType="withEffect">
                                  <p:stCondLst>
                                    <p:cond delay="0"/>
                                  </p:stCondLst>
                                  <p:childTnLst>
                                    <p:animScale>
                                      <p:cBhvr>
                                        <p:cTn id="18" dur="500" fill="hold"/>
                                        <p:tgtEl>
                                          <p:spTgt spid="170"/>
                                        </p:tgtEl>
                                      </p:cBhvr>
                                      <p:by x="50000" y="100000"/>
                                    </p:animScale>
                                  </p:childTnLst>
                                </p:cTn>
                              </p:par>
                              <p:par>
                                <p:cTn id="19" presetID="0" presetClass="path" presetSubtype="0" accel="50000" decel="50000" fill="hold" grpId="0" nodeType="withEffect">
                                  <p:stCondLst>
                                    <p:cond delay="0"/>
                                  </p:stCondLst>
                                  <p:childTnLst>
                                    <p:animMotion origin="layout" path="M -8.33333E-7 3.7037E-7 L -0.00664 -0.00046 " pathEditMode="relative" rAng="0" ptsTypes="AA">
                                      <p:cBhvr>
                                        <p:cTn id="20" dur="500" fill="hold"/>
                                        <p:tgtEl>
                                          <p:spTgt spid="171"/>
                                        </p:tgtEl>
                                        <p:attrNameLst>
                                          <p:attrName>ppt_x</p:attrName>
                                          <p:attrName>ppt_y</p:attrName>
                                        </p:attrNameLst>
                                      </p:cBhvr>
                                      <p:rCtr x="-33900" y="-23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95"/>
                                        </p:tgtEl>
                                        <p:attrNameLst>
                                          <p:attrName>ppt_w</p:attrName>
                                        </p:attrNameLst>
                                      </p:cBhvr>
                                      <p:tavLst>
                                        <p:tav tm="0">
                                          <p:val>
                                            <p:strVal val="ppt_w"/>
                                          </p:val>
                                        </p:tav>
                                        <p:tav tm="100000">
                                          <p:val>
                                            <p:fltVal val="0"/>
                                          </p:val>
                                        </p:tav>
                                      </p:tavLst>
                                    </p:anim>
                                    <p:anim calcmode="lin" valueType="num">
                                      <p:cBhvr>
                                        <p:cTn id="31" dur="500"/>
                                        <p:tgtEl>
                                          <p:spTgt spid="95"/>
                                        </p:tgtEl>
                                        <p:attrNameLst>
                                          <p:attrName>ppt_h</p:attrName>
                                        </p:attrNameLst>
                                      </p:cBhvr>
                                      <p:tavLst>
                                        <p:tav tm="0">
                                          <p:val>
                                            <p:strVal val="ppt_h"/>
                                          </p:val>
                                        </p:tav>
                                        <p:tav tm="100000">
                                          <p:val>
                                            <p:fltVal val="0"/>
                                          </p:val>
                                        </p:tav>
                                      </p:tavLst>
                                    </p:anim>
                                    <p:animEffect transition="out" filter="fade">
                                      <p:cBhvr>
                                        <p:cTn id="32" dur="500"/>
                                        <p:tgtEl>
                                          <p:spTgt spid="95"/>
                                        </p:tgtEl>
                                      </p:cBhvr>
                                    </p:animEffect>
                                    <p:set>
                                      <p:cBhvr>
                                        <p:cTn id="33" dur="1" fill="hold">
                                          <p:stCondLst>
                                            <p:cond delay="499"/>
                                          </p:stCondLst>
                                        </p:cTn>
                                        <p:tgtEl>
                                          <p:spTgt spid="95"/>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97"/>
                                        </p:tgtEl>
                                        <p:attrNameLst>
                                          <p:attrName>ppt_w</p:attrName>
                                        </p:attrNameLst>
                                      </p:cBhvr>
                                      <p:tavLst>
                                        <p:tav tm="0">
                                          <p:val>
                                            <p:strVal val="ppt_w"/>
                                          </p:val>
                                        </p:tav>
                                        <p:tav tm="100000">
                                          <p:val>
                                            <p:fltVal val="0"/>
                                          </p:val>
                                        </p:tav>
                                      </p:tavLst>
                                    </p:anim>
                                    <p:anim calcmode="lin" valueType="num">
                                      <p:cBhvr>
                                        <p:cTn id="36" dur="500"/>
                                        <p:tgtEl>
                                          <p:spTgt spid="97"/>
                                        </p:tgtEl>
                                        <p:attrNameLst>
                                          <p:attrName>ppt_h</p:attrName>
                                        </p:attrNameLst>
                                      </p:cBhvr>
                                      <p:tavLst>
                                        <p:tav tm="0">
                                          <p:val>
                                            <p:strVal val="ppt_h"/>
                                          </p:val>
                                        </p:tav>
                                        <p:tav tm="100000">
                                          <p:val>
                                            <p:fltVal val="0"/>
                                          </p:val>
                                        </p:tav>
                                      </p:tavLst>
                                    </p:anim>
                                    <p:animEffect transition="out" filter="fade">
                                      <p:cBhvr>
                                        <p:cTn id="37" dur="500"/>
                                        <p:tgtEl>
                                          <p:spTgt spid="97"/>
                                        </p:tgtEl>
                                      </p:cBhvr>
                                    </p:animEffect>
                                    <p:set>
                                      <p:cBhvr>
                                        <p:cTn id="38" dur="1" fill="hold">
                                          <p:stCondLst>
                                            <p:cond delay="499"/>
                                          </p:stCondLst>
                                        </p:cTn>
                                        <p:tgtEl>
                                          <p:spTgt spid="97"/>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111"/>
                                        </p:tgtEl>
                                        <p:attrNameLst>
                                          <p:attrName>ppt_w</p:attrName>
                                        </p:attrNameLst>
                                      </p:cBhvr>
                                      <p:tavLst>
                                        <p:tav tm="0">
                                          <p:val>
                                            <p:strVal val="ppt_w"/>
                                          </p:val>
                                        </p:tav>
                                        <p:tav tm="100000">
                                          <p:val>
                                            <p:fltVal val="0"/>
                                          </p:val>
                                        </p:tav>
                                      </p:tavLst>
                                    </p:anim>
                                    <p:anim calcmode="lin" valueType="num">
                                      <p:cBhvr>
                                        <p:cTn id="41" dur="500"/>
                                        <p:tgtEl>
                                          <p:spTgt spid="111"/>
                                        </p:tgtEl>
                                        <p:attrNameLst>
                                          <p:attrName>ppt_h</p:attrName>
                                        </p:attrNameLst>
                                      </p:cBhvr>
                                      <p:tavLst>
                                        <p:tav tm="0">
                                          <p:val>
                                            <p:strVal val="ppt_h"/>
                                          </p:val>
                                        </p:tav>
                                        <p:tav tm="100000">
                                          <p:val>
                                            <p:fltVal val="0"/>
                                          </p:val>
                                        </p:tav>
                                      </p:tavLst>
                                    </p:anim>
                                    <p:animEffect transition="out" filter="fade">
                                      <p:cBhvr>
                                        <p:cTn id="42" dur="500"/>
                                        <p:tgtEl>
                                          <p:spTgt spid="111"/>
                                        </p:tgtEl>
                                      </p:cBhvr>
                                    </p:animEffect>
                                    <p:set>
                                      <p:cBhvr>
                                        <p:cTn id="43" dur="1" fill="hold">
                                          <p:stCondLst>
                                            <p:cond delay="499"/>
                                          </p:stCondLst>
                                        </p:cTn>
                                        <p:tgtEl>
                                          <p:spTgt spid="111"/>
                                        </p:tgtEl>
                                        <p:attrNameLst>
                                          <p:attrName>style.visibility</p:attrName>
                                        </p:attrNameLst>
                                      </p:cBhvr>
                                      <p:to>
                                        <p:strVal val="hidden"/>
                                      </p:to>
                                    </p:set>
                                  </p:childTnLst>
                                </p:cTn>
                              </p:par>
                              <p:par>
                                <p:cTn id="44" presetID="53" presetClass="exit" presetSubtype="32" fill="hold" grpId="0" nodeType="withEffect">
                                  <p:stCondLst>
                                    <p:cond delay="0"/>
                                  </p:stCondLst>
                                  <p:childTnLst>
                                    <p:anim calcmode="lin" valueType="num">
                                      <p:cBhvr>
                                        <p:cTn id="45" dur="500"/>
                                        <p:tgtEl>
                                          <p:spTgt spid="112"/>
                                        </p:tgtEl>
                                        <p:attrNameLst>
                                          <p:attrName>ppt_w</p:attrName>
                                        </p:attrNameLst>
                                      </p:cBhvr>
                                      <p:tavLst>
                                        <p:tav tm="0">
                                          <p:val>
                                            <p:strVal val="ppt_w"/>
                                          </p:val>
                                        </p:tav>
                                        <p:tav tm="100000">
                                          <p:val>
                                            <p:fltVal val="0"/>
                                          </p:val>
                                        </p:tav>
                                      </p:tavLst>
                                    </p:anim>
                                    <p:anim calcmode="lin" valueType="num">
                                      <p:cBhvr>
                                        <p:cTn id="46" dur="500"/>
                                        <p:tgtEl>
                                          <p:spTgt spid="112"/>
                                        </p:tgtEl>
                                        <p:attrNameLst>
                                          <p:attrName>ppt_h</p:attrName>
                                        </p:attrNameLst>
                                      </p:cBhvr>
                                      <p:tavLst>
                                        <p:tav tm="0">
                                          <p:val>
                                            <p:strVal val="ppt_h"/>
                                          </p:val>
                                        </p:tav>
                                        <p:tav tm="100000">
                                          <p:val>
                                            <p:fltVal val="0"/>
                                          </p:val>
                                        </p:tav>
                                      </p:tavLst>
                                    </p:anim>
                                    <p:animEffect transition="out" filter="fade">
                                      <p:cBhvr>
                                        <p:cTn id="47" dur="500"/>
                                        <p:tgtEl>
                                          <p:spTgt spid="112"/>
                                        </p:tgtEl>
                                      </p:cBhvr>
                                    </p:animEffect>
                                    <p:set>
                                      <p:cBhvr>
                                        <p:cTn id="48" dur="1" fill="hold">
                                          <p:stCondLst>
                                            <p:cond delay="499"/>
                                          </p:stCondLst>
                                        </p:cTn>
                                        <p:tgtEl>
                                          <p:spTgt spid="112"/>
                                        </p:tgtEl>
                                        <p:attrNameLst>
                                          <p:attrName>style.visibility</p:attrName>
                                        </p:attrNameLst>
                                      </p:cBhvr>
                                      <p:to>
                                        <p:strVal val="hidden"/>
                                      </p:to>
                                    </p:set>
                                  </p:childTnLst>
                                </p:cTn>
                              </p:par>
                              <p:par>
                                <p:cTn id="49" presetID="53" presetClass="exit" presetSubtype="32" fill="hold" grpId="0" nodeType="withEffect" nodePh="1">
                                  <p:stCondLst>
                                    <p:cond delay="0"/>
                                  </p:stCondLst>
                                  <p:endCondLst>
                                    <p:cond evt="begin" delay="0">
                                      <p:tn val="49"/>
                                    </p:cond>
                                  </p:endCondLst>
                                  <p:childTnLst>
                                    <p:anim calcmode="lin" valueType="num">
                                      <p:cBhvr>
                                        <p:cTn id="50" dur="500"/>
                                        <p:tgtEl>
                                          <p:spTgt spid="129"/>
                                        </p:tgtEl>
                                        <p:attrNameLst>
                                          <p:attrName>ppt_w</p:attrName>
                                        </p:attrNameLst>
                                      </p:cBhvr>
                                      <p:tavLst>
                                        <p:tav tm="0">
                                          <p:val>
                                            <p:strVal val="ppt_w"/>
                                          </p:val>
                                        </p:tav>
                                        <p:tav tm="100000">
                                          <p:val>
                                            <p:fltVal val="0"/>
                                          </p:val>
                                        </p:tav>
                                      </p:tavLst>
                                    </p:anim>
                                    <p:anim calcmode="lin" valueType="num">
                                      <p:cBhvr>
                                        <p:cTn id="51" dur="500"/>
                                        <p:tgtEl>
                                          <p:spTgt spid="129"/>
                                        </p:tgtEl>
                                        <p:attrNameLst>
                                          <p:attrName>ppt_h</p:attrName>
                                        </p:attrNameLst>
                                      </p:cBhvr>
                                      <p:tavLst>
                                        <p:tav tm="0">
                                          <p:val>
                                            <p:strVal val="ppt_h"/>
                                          </p:val>
                                        </p:tav>
                                        <p:tav tm="100000">
                                          <p:val>
                                            <p:fltVal val="0"/>
                                          </p:val>
                                        </p:tav>
                                      </p:tavLst>
                                    </p:anim>
                                    <p:animEffect transition="out" filter="fade">
                                      <p:cBhvr>
                                        <p:cTn id="52" dur="500"/>
                                        <p:tgtEl>
                                          <p:spTgt spid="129"/>
                                        </p:tgtEl>
                                      </p:cBhvr>
                                    </p:animEffect>
                                    <p:set>
                                      <p:cBhvr>
                                        <p:cTn id="53" dur="1" fill="hold">
                                          <p:stCondLst>
                                            <p:cond delay="499"/>
                                          </p:stCondLst>
                                        </p:cTn>
                                        <p:tgtEl>
                                          <p:spTgt spid="12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2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36"/>
                                        </p:tgtEl>
                                        <p:attrNameLst>
                                          <p:attrName>style.visibility</p:attrName>
                                        </p:attrNameLst>
                                      </p:cBhvr>
                                      <p:to>
                                        <p:strVal val="visible"/>
                                      </p:to>
                                    </p:set>
                                    <p:anim calcmode="lin" valueType="num">
                                      <p:cBhvr>
                                        <p:cTn id="60" dur="500" fill="hold"/>
                                        <p:tgtEl>
                                          <p:spTgt spid="236"/>
                                        </p:tgtEl>
                                        <p:attrNameLst>
                                          <p:attrName>ppt_w</p:attrName>
                                        </p:attrNameLst>
                                      </p:cBhvr>
                                      <p:tavLst>
                                        <p:tav tm="0">
                                          <p:val>
                                            <p:fltVal val="0"/>
                                          </p:val>
                                        </p:tav>
                                        <p:tav tm="100000">
                                          <p:val>
                                            <p:strVal val="#ppt_w"/>
                                          </p:val>
                                        </p:tav>
                                      </p:tavLst>
                                    </p:anim>
                                    <p:anim calcmode="lin" valueType="num">
                                      <p:cBhvr>
                                        <p:cTn id="61" dur="500" fill="hold"/>
                                        <p:tgtEl>
                                          <p:spTgt spid="236"/>
                                        </p:tgtEl>
                                        <p:attrNameLst>
                                          <p:attrName>ppt_h</p:attrName>
                                        </p:attrNameLst>
                                      </p:cBhvr>
                                      <p:tavLst>
                                        <p:tav tm="0">
                                          <p:val>
                                            <p:fltVal val="0"/>
                                          </p:val>
                                        </p:tav>
                                        <p:tav tm="100000">
                                          <p:val>
                                            <p:strVal val="#ppt_h"/>
                                          </p:val>
                                        </p:tav>
                                      </p:tavLst>
                                    </p:anim>
                                    <p:animEffect transition="in" filter="fade">
                                      <p:cBhvr>
                                        <p:cTn id="62" dur="500"/>
                                        <p:tgtEl>
                                          <p:spTgt spid="236"/>
                                        </p:tgtEl>
                                      </p:cBhvr>
                                    </p:animEffect>
                                  </p:childTnLst>
                                </p:cTn>
                              </p:par>
                              <p:par>
                                <p:cTn id="63" presetID="53" presetClass="entr" presetSubtype="16" fill="hold" nodeType="withEffect">
                                  <p:stCondLst>
                                    <p:cond delay="0"/>
                                  </p:stCondLst>
                                  <p:childTnLst>
                                    <p:set>
                                      <p:cBhvr>
                                        <p:cTn id="64" dur="1" fill="hold">
                                          <p:stCondLst>
                                            <p:cond delay="0"/>
                                          </p:stCondLst>
                                        </p:cTn>
                                        <p:tgtEl>
                                          <p:spTgt spid="237"/>
                                        </p:tgtEl>
                                        <p:attrNameLst>
                                          <p:attrName>style.visibility</p:attrName>
                                        </p:attrNameLst>
                                      </p:cBhvr>
                                      <p:to>
                                        <p:strVal val="visible"/>
                                      </p:to>
                                    </p:set>
                                    <p:anim calcmode="lin" valueType="num">
                                      <p:cBhvr>
                                        <p:cTn id="65" dur="500" fill="hold"/>
                                        <p:tgtEl>
                                          <p:spTgt spid="237"/>
                                        </p:tgtEl>
                                        <p:attrNameLst>
                                          <p:attrName>ppt_w</p:attrName>
                                        </p:attrNameLst>
                                      </p:cBhvr>
                                      <p:tavLst>
                                        <p:tav tm="0">
                                          <p:val>
                                            <p:fltVal val="0"/>
                                          </p:val>
                                        </p:tav>
                                        <p:tav tm="100000">
                                          <p:val>
                                            <p:strVal val="#ppt_w"/>
                                          </p:val>
                                        </p:tav>
                                      </p:tavLst>
                                    </p:anim>
                                    <p:anim calcmode="lin" valueType="num">
                                      <p:cBhvr>
                                        <p:cTn id="66" dur="500" fill="hold"/>
                                        <p:tgtEl>
                                          <p:spTgt spid="237"/>
                                        </p:tgtEl>
                                        <p:attrNameLst>
                                          <p:attrName>ppt_h</p:attrName>
                                        </p:attrNameLst>
                                      </p:cBhvr>
                                      <p:tavLst>
                                        <p:tav tm="0">
                                          <p:val>
                                            <p:fltVal val="0"/>
                                          </p:val>
                                        </p:tav>
                                        <p:tav tm="100000">
                                          <p:val>
                                            <p:strVal val="#ppt_h"/>
                                          </p:val>
                                        </p:tav>
                                      </p:tavLst>
                                    </p:anim>
                                    <p:animEffect transition="in" filter="fade">
                                      <p:cBhvr>
                                        <p:cTn id="67" dur="500"/>
                                        <p:tgtEl>
                                          <p:spTgt spid="237"/>
                                        </p:tgtEl>
                                      </p:cBhvr>
                                    </p:animEffect>
                                  </p:childTnLst>
                                </p:cTn>
                              </p:par>
                              <p:par>
                                <p:cTn id="68" presetID="53" presetClass="entr" presetSubtype="16" fill="hold" nodeType="withEffect">
                                  <p:stCondLst>
                                    <p:cond delay="0"/>
                                  </p:stCondLst>
                                  <p:childTnLst>
                                    <p:set>
                                      <p:cBhvr>
                                        <p:cTn id="69" dur="1" fill="hold">
                                          <p:stCondLst>
                                            <p:cond delay="0"/>
                                          </p:stCondLst>
                                        </p:cTn>
                                        <p:tgtEl>
                                          <p:spTgt spid="238"/>
                                        </p:tgtEl>
                                        <p:attrNameLst>
                                          <p:attrName>style.visibility</p:attrName>
                                        </p:attrNameLst>
                                      </p:cBhvr>
                                      <p:to>
                                        <p:strVal val="visible"/>
                                      </p:to>
                                    </p:set>
                                    <p:anim calcmode="lin" valueType="num">
                                      <p:cBhvr>
                                        <p:cTn id="70" dur="500" fill="hold"/>
                                        <p:tgtEl>
                                          <p:spTgt spid="238"/>
                                        </p:tgtEl>
                                        <p:attrNameLst>
                                          <p:attrName>ppt_w</p:attrName>
                                        </p:attrNameLst>
                                      </p:cBhvr>
                                      <p:tavLst>
                                        <p:tav tm="0">
                                          <p:val>
                                            <p:fltVal val="0"/>
                                          </p:val>
                                        </p:tav>
                                        <p:tav tm="100000">
                                          <p:val>
                                            <p:strVal val="#ppt_w"/>
                                          </p:val>
                                        </p:tav>
                                      </p:tavLst>
                                    </p:anim>
                                    <p:anim calcmode="lin" valueType="num">
                                      <p:cBhvr>
                                        <p:cTn id="71" dur="500" fill="hold"/>
                                        <p:tgtEl>
                                          <p:spTgt spid="238"/>
                                        </p:tgtEl>
                                        <p:attrNameLst>
                                          <p:attrName>ppt_h</p:attrName>
                                        </p:attrNameLst>
                                      </p:cBhvr>
                                      <p:tavLst>
                                        <p:tav tm="0">
                                          <p:val>
                                            <p:fltVal val="0"/>
                                          </p:val>
                                        </p:tav>
                                        <p:tav tm="100000">
                                          <p:val>
                                            <p:strVal val="#ppt_h"/>
                                          </p:val>
                                        </p:tav>
                                      </p:tavLst>
                                    </p:anim>
                                    <p:animEffect transition="in" filter="fade">
                                      <p:cBhvr>
                                        <p:cTn id="72" dur="500"/>
                                        <p:tgtEl>
                                          <p:spTgt spid="2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39"/>
                                        </p:tgtEl>
                                        <p:attrNameLst>
                                          <p:attrName>style.visibility</p:attrName>
                                        </p:attrNameLst>
                                      </p:cBhvr>
                                      <p:to>
                                        <p:strVal val="visible"/>
                                      </p:to>
                                    </p:set>
                                    <p:anim calcmode="lin" valueType="num">
                                      <p:cBhvr>
                                        <p:cTn id="75" dur="500" fill="hold"/>
                                        <p:tgtEl>
                                          <p:spTgt spid="239"/>
                                        </p:tgtEl>
                                        <p:attrNameLst>
                                          <p:attrName>ppt_w</p:attrName>
                                        </p:attrNameLst>
                                      </p:cBhvr>
                                      <p:tavLst>
                                        <p:tav tm="0">
                                          <p:val>
                                            <p:fltVal val="0"/>
                                          </p:val>
                                        </p:tav>
                                        <p:tav tm="100000">
                                          <p:val>
                                            <p:strVal val="#ppt_w"/>
                                          </p:val>
                                        </p:tav>
                                      </p:tavLst>
                                    </p:anim>
                                    <p:anim calcmode="lin" valueType="num">
                                      <p:cBhvr>
                                        <p:cTn id="76" dur="500" fill="hold"/>
                                        <p:tgtEl>
                                          <p:spTgt spid="239"/>
                                        </p:tgtEl>
                                        <p:attrNameLst>
                                          <p:attrName>ppt_h</p:attrName>
                                        </p:attrNameLst>
                                      </p:cBhvr>
                                      <p:tavLst>
                                        <p:tav tm="0">
                                          <p:val>
                                            <p:fltVal val="0"/>
                                          </p:val>
                                        </p:tav>
                                        <p:tav tm="100000">
                                          <p:val>
                                            <p:strVal val="#ppt_h"/>
                                          </p:val>
                                        </p:tav>
                                      </p:tavLst>
                                    </p:anim>
                                    <p:animEffect transition="in" filter="fade">
                                      <p:cBhvr>
                                        <p:cTn id="77" dur="500"/>
                                        <p:tgtEl>
                                          <p:spTgt spid="239"/>
                                        </p:tgtEl>
                                      </p:cBhvr>
                                    </p:animEffect>
                                  </p:childTnLst>
                                </p:cTn>
                              </p:par>
                              <p:par>
                                <p:cTn id="78" presetID="53" presetClass="entr" presetSubtype="16" fill="hold" grpId="0" nodeType="withEffect" nodePh="1">
                                  <p:stCondLst>
                                    <p:cond delay="0"/>
                                  </p:stCondLst>
                                  <p:endCondLst>
                                    <p:cond evt="begin" delay="0">
                                      <p:tn val="78"/>
                                    </p:cond>
                                  </p:endCondLst>
                                  <p:childTnLst>
                                    <p:set>
                                      <p:cBhvr>
                                        <p:cTn id="79" dur="1" fill="hold">
                                          <p:stCondLst>
                                            <p:cond delay="0"/>
                                          </p:stCondLst>
                                        </p:cTn>
                                        <p:tgtEl>
                                          <p:spTgt spid="240"/>
                                        </p:tgtEl>
                                        <p:attrNameLst>
                                          <p:attrName>style.visibility</p:attrName>
                                        </p:attrNameLst>
                                      </p:cBhvr>
                                      <p:to>
                                        <p:strVal val="visible"/>
                                      </p:to>
                                    </p:set>
                                    <p:anim calcmode="lin" valueType="num">
                                      <p:cBhvr>
                                        <p:cTn id="80" dur="500" fill="hold"/>
                                        <p:tgtEl>
                                          <p:spTgt spid="240"/>
                                        </p:tgtEl>
                                        <p:attrNameLst>
                                          <p:attrName>ppt_w</p:attrName>
                                        </p:attrNameLst>
                                      </p:cBhvr>
                                      <p:tavLst>
                                        <p:tav tm="0">
                                          <p:val>
                                            <p:fltVal val="0"/>
                                          </p:val>
                                        </p:tav>
                                        <p:tav tm="100000">
                                          <p:val>
                                            <p:strVal val="#ppt_w"/>
                                          </p:val>
                                        </p:tav>
                                      </p:tavLst>
                                    </p:anim>
                                    <p:anim calcmode="lin" valueType="num">
                                      <p:cBhvr>
                                        <p:cTn id="81" dur="500" fill="hold"/>
                                        <p:tgtEl>
                                          <p:spTgt spid="240"/>
                                        </p:tgtEl>
                                        <p:attrNameLst>
                                          <p:attrName>ppt_h</p:attrName>
                                        </p:attrNameLst>
                                      </p:cBhvr>
                                      <p:tavLst>
                                        <p:tav tm="0">
                                          <p:val>
                                            <p:fltVal val="0"/>
                                          </p:val>
                                        </p:tav>
                                        <p:tav tm="100000">
                                          <p:val>
                                            <p:strVal val="#ppt_h"/>
                                          </p:val>
                                        </p:tav>
                                      </p:tavLst>
                                    </p:anim>
                                    <p:animEffect transition="in" filter="fade">
                                      <p:cBhvr>
                                        <p:cTn id="82"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12" grpId="0" animBg="1"/>
      <p:bldP spid="129" grpId="0"/>
      <p:bldP spid="171" grpId="0" animBg="1"/>
      <p:bldP spid="236" grpId="0" animBg="1"/>
      <p:bldP spid="239" grpId="0" animBg="1"/>
      <p:bldP spid="2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94FA-92DB-A6C5-DECC-4EA2A21A5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B6C5B-19D7-1AE9-3782-239EE45866D5}"/>
              </a:ext>
            </a:extLst>
          </p:cNvPr>
          <p:cNvSpPr>
            <a:spLocks noGrp="1"/>
          </p:cNvSpPr>
          <p:nvPr>
            <p:ph type="title"/>
          </p:nvPr>
        </p:nvSpPr>
        <p:spPr>
          <a:xfrm>
            <a:off x="838200" y="365125"/>
            <a:ext cx="10885714" cy="1325563"/>
          </a:xfrm>
        </p:spPr>
        <p:txBody>
          <a:bodyPr>
            <a:normAutofit/>
          </a:bodyPr>
          <a:lstStyle/>
          <a:p>
            <a:r>
              <a:rPr lang="en-US" dirty="0"/>
              <a:t>Same budget, more reliable weak spots</a:t>
            </a:r>
          </a:p>
        </p:txBody>
      </p:sp>
      <p:pic>
        <p:nvPicPr>
          <p:cNvPr id="4" name="Picture 3">
            <a:extLst>
              <a:ext uri="{FF2B5EF4-FFF2-40B4-BE49-F238E27FC236}">
                <a16:creationId xmlns:a16="http://schemas.microsoft.com/office/drawing/2014/main" id="{9F7C7162-7A5B-DA1A-BDA8-3316DE876C30}"/>
              </a:ext>
            </a:extLst>
          </p:cNvPr>
          <p:cNvPicPr>
            <a:picLocks noChangeAspect="1"/>
          </p:cNvPicPr>
          <p:nvPr/>
        </p:nvPicPr>
        <p:blipFill>
          <a:blip r:embed="rId3"/>
          <a:srcRect r="33355"/>
          <a:stretch>
            <a:fillRect/>
          </a:stretch>
        </p:blipFill>
        <p:spPr>
          <a:xfrm>
            <a:off x="1667511" y="1690688"/>
            <a:ext cx="8856977" cy="3818014"/>
          </a:xfrm>
          <a:prstGeom prst="rect">
            <a:avLst/>
          </a:prstGeom>
        </p:spPr>
      </p:pic>
      <p:sp>
        <p:nvSpPr>
          <p:cNvPr id="5" name="TextBox 4">
            <a:extLst>
              <a:ext uri="{FF2B5EF4-FFF2-40B4-BE49-F238E27FC236}">
                <a16:creationId xmlns:a16="http://schemas.microsoft.com/office/drawing/2014/main" id="{06355E2E-1A01-9913-FEAA-58387ACBEBA6}"/>
              </a:ext>
            </a:extLst>
          </p:cNvPr>
          <p:cNvSpPr txBox="1"/>
          <p:nvPr/>
        </p:nvSpPr>
        <p:spPr>
          <a:xfrm>
            <a:off x="1699513" y="5726536"/>
            <a:ext cx="9163085" cy="646331"/>
          </a:xfrm>
          <a:prstGeom prst="rect">
            <a:avLst/>
          </a:prstGeom>
          <a:noFill/>
        </p:spPr>
        <p:txBody>
          <a:bodyPr wrap="none" rtlCol="0">
            <a:spAutoFit/>
          </a:bodyPr>
          <a:lstStyle/>
          <a:p>
            <a:pPr algn="ctr"/>
            <a:r>
              <a:rPr lang="en-US" dirty="0">
                <a:latin typeface="Ysabeau Medium" pitchFamily="2" charset="0"/>
                <a:ea typeface="Ysabeau Medium" pitchFamily="2" charset="0"/>
                <a:cs typeface="Ysabeau Medium" pitchFamily="2" charset="0"/>
              </a:rPr>
              <a:t>Fig. 3: GPT-5 mini evaluated on 2 benchmarks via three methods each with 20,000 requests: </a:t>
            </a:r>
          </a:p>
          <a:p>
            <a:pPr algn="ctr"/>
            <a:r>
              <a:rPr lang="en-US" dirty="0">
                <a:latin typeface="Ysabeau Medium" pitchFamily="2" charset="0"/>
                <a:ea typeface="Ysabeau Medium" pitchFamily="2" charset="0"/>
                <a:cs typeface="Ysabeau Medium" pitchFamily="2" charset="0"/>
              </a:rPr>
              <a:t>uniform sampling, </a:t>
            </a:r>
            <a:r>
              <a:rPr lang="en-US" dirty="0" err="1">
                <a:latin typeface="Ysabeau Medium" pitchFamily="2" charset="0"/>
                <a:ea typeface="Ysabeau Medium" pitchFamily="2" charset="0"/>
                <a:cs typeface="Ysabeau Medium" pitchFamily="2" charset="0"/>
              </a:rPr>
              <a:t>QuickScope</a:t>
            </a:r>
            <a:r>
              <a:rPr lang="en-US" dirty="0">
                <a:latin typeface="Ysabeau Medium" pitchFamily="2" charset="0"/>
                <a:ea typeface="Ysabeau Medium" pitchFamily="2" charset="0"/>
                <a:cs typeface="Ysabeau Medium" pitchFamily="2" charset="0"/>
              </a:rPr>
              <a:t> with </a:t>
            </a:r>
            <a:r>
              <a:rPr lang="en-US" dirty="0">
                <a:solidFill>
                  <a:srgbClr val="F6C142"/>
                </a:solidFill>
                <a:latin typeface="Ysabeau Medium" pitchFamily="2" charset="0"/>
                <a:ea typeface="Ysabeau Medium" pitchFamily="2" charset="0"/>
                <a:cs typeface="Ysabeau Medium" pitchFamily="2" charset="0"/>
              </a:rPr>
              <a:t>certification at 0.9</a:t>
            </a:r>
            <a:r>
              <a:rPr lang="en-US" dirty="0">
                <a:latin typeface="Ysabeau Medium" pitchFamily="2" charset="0"/>
                <a:ea typeface="Ysabeau Medium" pitchFamily="2" charset="0"/>
                <a:cs typeface="Ysabeau Medium" pitchFamily="2" charset="0"/>
              </a:rPr>
              <a:t>, and </a:t>
            </a:r>
            <a:r>
              <a:rPr lang="en-US" dirty="0" err="1">
                <a:latin typeface="Ysabeau Medium" pitchFamily="2" charset="0"/>
                <a:ea typeface="Ysabeau Medium" pitchFamily="2" charset="0"/>
                <a:cs typeface="Ysabeau Medium" pitchFamily="2" charset="0"/>
              </a:rPr>
              <a:t>QuickScope</a:t>
            </a:r>
            <a:r>
              <a:rPr lang="en-US" dirty="0">
                <a:latin typeface="Ysabeau Medium" pitchFamily="2" charset="0"/>
                <a:ea typeface="Ysabeau Medium" pitchFamily="2" charset="0"/>
                <a:cs typeface="Ysabeau Medium" pitchFamily="2" charset="0"/>
              </a:rPr>
              <a:t> with </a:t>
            </a:r>
            <a:r>
              <a:rPr lang="en-US" dirty="0">
                <a:solidFill>
                  <a:srgbClr val="D72727"/>
                </a:solidFill>
                <a:latin typeface="Ysabeau Medium" pitchFamily="2" charset="0"/>
                <a:ea typeface="Ysabeau Medium" pitchFamily="2" charset="0"/>
                <a:cs typeface="Ysabeau Medium" pitchFamily="2" charset="0"/>
              </a:rPr>
              <a:t>no certification</a:t>
            </a:r>
            <a:endParaRPr lang="en-US" dirty="0">
              <a:latin typeface="Ysabeau Medium" pitchFamily="2" charset="0"/>
              <a:ea typeface="Ysabeau Medium" pitchFamily="2" charset="0"/>
              <a:cs typeface="Ysabeau Medium" pitchFamily="2" charset="0"/>
            </a:endParaRPr>
          </a:p>
        </p:txBody>
      </p:sp>
      <p:sp>
        <p:nvSpPr>
          <p:cNvPr id="3" name="TextBox 2">
            <a:extLst>
              <a:ext uri="{FF2B5EF4-FFF2-40B4-BE49-F238E27FC236}">
                <a16:creationId xmlns:a16="http://schemas.microsoft.com/office/drawing/2014/main" id="{FFF1FF31-FE47-66EF-5129-EB29DE47CCA0}"/>
              </a:ext>
            </a:extLst>
          </p:cNvPr>
          <p:cNvSpPr txBox="1"/>
          <p:nvPr/>
        </p:nvSpPr>
        <p:spPr>
          <a:xfrm>
            <a:off x="7914617" y="3105834"/>
            <a:ext cx="3934090" cy="646331"/>
          </a:xfrm>
          <a:prstGeom prst="rect">
            <a:avLst/>
          </a:prstGeom>
          <a:solidFill>
            <a:srgbClr val="FFFFFF"/>
          </a:solidFill>
        </p:spPr>
        <p:txBody>
          <a:bodyPr wrap="none" rtlCol="0">
            <a:spAutoFit/>
          </a:bodyPr>
          <a:lstStyle/>
          <a:p>
            <a:r>
              <a:rPr lang="en-US" dirty="0">
                <a:latin typeface="Ysabeau Light" pitchFamily="2" charset="0"/>
                <a:ea typeface="Ysabeau Light" pitchFamily="2" charset="0"/>
                <a:cs typeface="Ysabeau Light" pitchFamily="2" charset="0"/>
              </a:rPr>
              <a:t>Even </a:t>
            </a:r>
            <a:r>
              <a:rPr lang="en-US" dirty="0" err="1">
                <a:latin typeface="Ysabeau Light" pitchFamily="2" charset="0"/>
                <a:ea typeface="Ysabeau Light" pitchFamily="2" charset="0"/>
                <a:cs typeface="Ysabeau Light" pitchFamily="2" charset="0"/>
              </a:rPr>
              <a:t>QuickScope’s</a:t>
            </a:r>
            <a:r>
              <a:rPr lang="en-US" dirty="0">
                <a:latin typeface="Ysabeau Light" pitchFamily="2" charset="0"/>
                <a:ea typeface="Ysabeau Light" pitchFamily="2" charset="0"/>
                <a:cs typeface="Ysabeau Light" pitchFamily="2" charset="0"/>
              </a:rPr>
              <a:t> </a:t>
            </a:r>
            <a:r>
              <a:rPr lang="en-US" i="1" dirty="0">
                <a:latin typeface="Ysabeau Light" pitchFamily="2" charset="0"/>
                <a:ea typeface="Ysabeau Light" pitchFamily="2" charset="0"/>
                <a:cs typeface="Ysabeau Light" pitchFamily="2" charset="0"/>
              </a:rPr>
              <a:t>weakest</a:t>
            </a:r>
            <a:r>
              <a:rPr lang="en-US" dirty="0">
                <a:latin typeface="Ysabeau Light" pitchFamily="2" charset="0"/>
                <a:ea typeface="Ysabeau Light" pitchFamily="2" charset="0"/>
                <a:cs typeface="Ysabeau Light" pitchFamily="2" charset="0"/>
              </a:rPr>
              <a:t> top-k were</a:t>
            </a:r>
          </a:p>
          <a:p>
            <a:r>
              <a:rPr lang="en-US" dirty="0">
                <a:latin typeface="Ysabeau Light" pitchFamily="2" charset="0"/>
                <a:ea typeface="Ysabeau Light" pitchFamily="2" charset="0"/>
                <a:cs typeface="Ysabeau Light" pitchFamily="2" charset="0"/>
              </a:rPr>
              <a:t>often harder than uniform’s </a:t>
            </a:r>
            <a:r>
              <a:rPr lang="en-US" i="1" dirty="0">
                <a:latin typeface="Ysabeau Light" pitchFamily="2" charset="0"/>
                <a:ea typeface="Ysabeau Light" pitchFamily="2" charset="0"/>
                <a:cs typeface="Ysabeau Light" pitchFamily="2" charset="0"/>
              </a:rPr>
              <a:t>average</a:t>
            </a:r>
          </a:p>
        </p:txBody>
      </p:sp>
      <p:cxnSp>
        <p:nvCxnSpPr>
          <p:cNvPr id="6" name="Curved Connector 5">
            <a:extLst>
              <a:ext uri="{FF2B5EF4-FFF2-40B4-BE49-F238E27FC236}">
                <a16:creationId xmlns:a16="http://schemas.microsoft.com/office/drawing/2014/main" id="{D8EB8875-73C0-8962-5ABD-612491A30409}"/>
              </a:ext>
            </a:extLst>
          </p:cNvPr>
          <p:cNvCxnSpPr>
            <a:cxnSpLocks/>
            <a:stCxn id="10" idx="4"/>
            <a:endCxn id="9" idx="0"/>
          </p:cNvCxnSpPr>
          <p:nvPr/>
        </p:nvCxnSpPr>
        <p:spPr>
          <a:xfrm rot="16200000" flipV="1">
            <a:off x="8586173" y="1630892"/>
            <a:ext cx="998039" cy="2040693"/>
          </a:xfrm>
          <a:prstGeom prst="curvedConnector3">
            <a:avLst>
              <a:gd name="adj1" fmla="val 50000"/>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D9919C7-A73B-EC11-94A1-8C65E05DC185}"/>
              </a:ext>
            </a:extLst>
          </p:cNvPr>
          <p:cNvSpPr>
            <a:spLocks noChangeAspect="1"/>
          </p:cNvSpPr>
          <p:nvPr/>
        </p:nvSpPr>
        <p:spPr>
          <a:xfrm flipV="1">
            <a:off x="7774957" y="1572444"/>
            <a:ext cx="579775" cy="57977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26E078-7B75-8D32-BF19-E1E941F3FED9}"/>
              </a:ext>
            </a:extLst>
          </p:cNvPr>
          <p:cNvSpPr>
            <a:spLocks noChangeAspect="1"/>
          </p:cNvSpPr>
          <p:nvPr/>
        </p:nvSpPr>
        <p:spPr>
          <a:xfrm flipV="1">
            <a:off x="9729866" y="3150258"/>
            <a:ext cx="751344" cy="75134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urved Connector 20">
            <a:extLst>
              <a:ext uri="{FF2B5EF4-FFF2-40B4-BE49-F238E27FC236}">
                <a16:creationId xmlns:a16="http://schemas.microsoft.com/office/drawing/2014/main" id="{70A9536C-3FFF-B95D-AF0C-286EB38ED06F}"/>
              </a:ext>
            </a:extLst>
          </p:cNvPr>
          <p:cNvCxnSpPr>
            <a:cxnSpLocks/>
            <a:stCxn id="23" idx="1"/>
            <a:endCxn id="22" idx="5"/>
          </p:cNvCxnSpPr>
          <p:nvPr/>
        </p:nvCxnSpPr>
        <p:spPr>
          <a:xfrm rot="5400000">
            <a:off x="9333895" y="2674839"/>
            <a:ext cx="528058" cy="2656196"/>
          </a:xfrm>
          <a:prstGeom prst="curvedConnector3">
            <a:avLst>
              <a:gd name="adj1" fmla="val 50000"/>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6074F02-6FCE-385A-CD52-9A8F567AD26A}"/>
              </a:ext>
            </a:extLst>
          </p:cNvPr>
          <p:cNvSpPr>
            <a:spLocks noChangeAspect="1"/>
          </p:cNvSpPr>
          <p:nvPr/>
        </p:nvSpPr>
        <p:spPr>
          <a:xfrm flipV="1">
            <a:off x="7774957" y="4182060"/>
            <a:ext cx="579775" cy="57977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9A9316-6A78-0D1B-9BC5-E53EEF443A3D}"/>
              </a:ext>
            </a:extLst>
          </p:cNvPr>
          <p:cNvSpPr>
            <a:spLocks noChangeAspect="1"/>
          </p:cNvSpPr>
          <p:nvPr/>
        </p:nvSpPr>
        <p:spPr>
          <a:xfrm flipV="1">
            <a:off x="10815990" y="3097596"/>
            <a:ext cx="751344" cy="75134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79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70CE1-1C78-5072-B305-33A1687C7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101C4-0052-326A-FAC5-20E985055A7F}"/>
              </a:ext>
            </a:extLst>
          </p:cNvPr>
          <p:cNvSpPr>
            <a:spLocks noGrp="1"/>
          </p:cNvSpPr>
          <p:nvPr>
            <p:ph type="title"/>
          </p:nvPr>
        </p:nvSpPr>
        <p:spPr>
          <a:xfrm>
            <a:off x="838200" y="365125"/>
            <a:ext cx="10885714" cy="1325563"/>
          </a:xfrm>
        </p:spPr>
        <p:txBody>
          <a:bodyPr>
            <a:normAutofit/>
          </a:bodyPr>
          <a:lstStyle/>
          <a:p>
            <a:r>
              <a:rPr lang="en-US" dirty="0"/>
              <a:t>What you find depends on the failure signal</a:t>
            </a:r>
          </a:p>
        </p:txBody>
      </p:sp>
      <p:sp>
        <p:nvSpPr>
          <p:cNvPr id="5" name="TextBox 4">
            <a:extLst>
              <a:ext uri="{FF2B5EF4-FFF2-40B4-BE49-F238E27FC236}">
                <a16:creationId xmlns:a16="http://schemas.microsoft.com/office/drawing/2014/main" id="{11AA7653-3A8E-FB55-AB7A-34DCBE2C1B79}"/>
              </a:ext>
            </a:extLst>
          </p:cNvPr>
          <p:cNvSpPr txBox="1"/>
          <p:nvPr/>
        </p:nvSpPr>
        <p:spPr>
          <a:xfrm>
            <a:off x="2857917" y="5724629"/>
            <a:ext cx="6846277" cy="646331"/>
          </a:xfrm>
          <a:prstGeom prst="rect">
            <a:avLst/>
          </a:prstGeom>
          <a:noFill/>
        </p:spPr>
        <p:txBody>
          <a:bodyPr wrap="square" rtlCol="0">
            <a:spAutoFit/>
          </a:bodyPr>
          <a:lstStyle/>
          <a:p>
            <a:pPr algn="ctr"/>
            <a:r>
              <a:rPr lang="en-US" dirty="0">
                <a:latin typeface="Ysabeau Medium" pitchFamily="2" charset="0"/>
                <a:ea typeface="Ysabeau Medium" pitchFamily="2" charset="0"/>
                <a:cs typeface="Ysabeau Medium" pitchFamily="2" charset="0"/>
              </a:rPr>
              <a:t>Fig. 4: GPT-5 mini evaluated on DyVal over two different utility functions: </a:t>
            </a:r>
            <a:r>
              <a:rPr lang="en-US" dirty="0">
                <a:solidFill>
                  <a:srgbClr val="D72727"/>
                </a:solidFill>
                <a:latin typeface="Ysabeau Medium" pitchFamily="2" charset="0"/>
                <a:ea typeface="Ysabeau Medium" pitchFamily="2" charset="0"/>
                <a:cs typeface="Ysabeau Medium" pitchFamily="2" charset="0"/>
              </a:rPr>
              <a:t>complexity-weighted error</a:t>
            </a:r>
            <a:r>
              <a:rPr lang="en-US" dirty="0">
                <a:latin typeface="Ysabeau Medium" pitchFamily="2" charset="0"/>
                <a:ea typeface="Ysabeau Medium" pitchFamily="2" charset="0"/>
                <a:cs typeface="Ysabeau Medium" pitchFamily="2" charset="0"/>
              </a:rPr>
              <a:t> and </a:t>
            </a:r>
            <a:r>
              <a:rPr lang="en-US" dirty="0">
                <a:solidFill>
                  <a:srgbClr val="1E77B4"/>
                </a:solidFill>
                <a:latin typeface="Ysabeau Medium" pitchFamily="2" charset="0"/>
                <a:ea typeface="Ysabeau Medium" pitchFamily="2" charset="0"/>
                <a:cs typeface="Ysabeau Medium" pitchFamily="2" charset="0"/>
              </a:rPr>
              <a:t>error rate</a:t>
            </a:r>
          </a:p>
        </p:txBody>
      </p:sp>
      <p:pic>
        <p:nvPicPr>
          <p:cNvPr id="6" name="Picture 5">
            <a:extLst>
              <a:ext uri="{FF2B5EF4-FFF2-40B4-BE49-F238E27FC236}">
                <a16:creationId xmlns:a16="http://schemas.microsoft.com/office/drawing/2014/main" id="{9C14A03C-08EE-A5E6-B20D-3A3EA8090D70}"/>
              </a:ext>
            </a:extLst>
          </p:cNvPr>
          <p:cNvPicPr>
            <a:picLocks noChangeAspect="1"/>
          </p:cNvPicPr>
          <p:nvPr/>
        </p:nvPicPr>
        <p:blipFill>
          <a:blip r:embed="rId2"/>
          <a:stretch>
            <a:fillRect/>
          </a:stretch>
        </p:blipFill>
        <p:spPr>
          <a:xfrm>
            <a:off x="1520192" y="1690688"/>
            <a:ext cx="9521728" cy="3690739"/>
          </a:xfrm>
          <a:prstGeom prst="rect">
            <a:avLst/>
          </a:prstGeom>
        </p:spPr>
      </p:pic>
    </p:spTree>
    <p:extLst>
      <p:ext uri="{BB962C8B-B14F-4D97-AF65-F5344CB8AC3E}">
        <p14:creationId xmlns:p14="http://schemas.microsoft.com/office/powerpoint/2010/main" val="415556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8969</TotalTime>
  <Words>1304</Words>
  <Application>Microsoft Macintosh PowerPoint</Application>
  <PresentationFormat>Widescreen</PresentationFormat>
  <Paragraphs>100</Paragraphs>
  <Slides>14</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Calibri</vt:lpstr>
      <vt:lpstr>Ysabeau Light</vt:lpstr>
      <vt:lpstr>Wingdings</vt:lpstr>
      <vt:lpstr>Ysabeau Medium</vt:lpstr>
      <vt:lpstr>Courier New</vt:lpstr>
      <vt:lpstr>Arial</vt:lpstr>
      <vt:lpstr>Ysabeau</vt:lpstr>
      <vt:lpstr>Ysabeau Infant SemiBold</vt:lpstr>
      <vt:lpstr>Fraunces 9pt</vt:lpstr>
      <vt:lpstr>Ysabeau ExtraLight</vt:lpstr>
      <vt:lpstr>Calibri Light</vt:lpstr>
      <vt:lpstr>Fraunces 9pt SemiBold</vt:lpstr>
      <vt:lpstr>Cambria Math</vt:lpstr>
      <vt:lpstr>CMU Bright Roman</vt:lpstr>
      <vt:lpstr>Office Theme</vt:lpstr>
      <vt:lpstr>What Counts as Evidence that a Model is “Trustworthy”</vt:lpstr>
      <vt:lpstr>A common paradigm is average performance</vt:lpstr>
      <vt:lpstr>Averages can hide failures that matter</vt:lpstr>
      <vt:lpstr>Trust needs scoped guarantees</vt:lpstr>
      <vt:lpstr>The hard part is spending samples well</vt:lpstr>
      <vt:lpstr>QuickScope turns question families into estimates</vt:lpstr>
      <vt:lpstr>Sample, bound, certify, move on</vt:lpstr>
      <vt:lpstr>Same budget, more reliable weak spots</vt:lpstr>
      <vt:lpstr>What you find depends on the failure signal</vt:lpstr>
      <vt:lpstr>QuickScope is only as trustworthy as the measure</vt:lpstr>
      <vt:lpstr>The question can often be gamed</vt:lpstr>
      <vt:lpstr>The question can often be gamed</vt:lpstr>
      <vt:lpstr>The question can often be gamed</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Raman, Narun</dc:creator>
  <cp:lastModifiedBy>Raman, Narun</cp:lastModifiedBy>
  <cp:revision>316</cp:revision>
  <dcterms:created xsi:type="dcterms:W3CDTF">2026-07-06T13:13:45Z</dcterms:created>
  <dcterms:modified xsi:type="dcterms:W3CDTF">2026-07-13T10:43:16Z</dcterms:modified>
</cp:coreProperties>
</file>